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Default Extension="png" ContentType="image/png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96973" y="1574241"/>
            <a:ext cx="739267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850" y="310515"/>
            <a:ext cx="10045699" cy="422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963" y="1227302"/>
            <a:ext cx="10015855" cy="3943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gemini.google.com/" TargetMode="External"/><Relationship Id="rId3" Type="http://schemas.openxmlformats.org/officeDocument/2006/relationships/image" Target="../media/image19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alumni-ektu.tilda.ws/" TargetMode="External"/><Relationship Id="rId3" Type="http://schemas.openxmlformats.org/officeDocument/2006/relationships/hyperlink" Target="https://tilda.cc/" TargetMode="External"/><Relationship Id="rId4" Type="http://schemas.openxmlformats.org/officeDocument/2006/relationships/image" Target="../media/image26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lowxo.com/" TargetMode="Externa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/>
              <a:t>Жасанды</a:t>
            </a:r>
            <a:r>
              <a:rPr dirty="0" sz="4400" spc="-85"/>
              <a:t> </a:t>
            </a:r>
            <a:r>
              <a:rPr dirty="0" sz="4400"/>
              <a:t>интеллект</a:t>
            </a:r>
            <a:r>
              <a:rPr dirty="0" sz="4400" spc="-75"/>
              <a:t> </a:t>
            </a:r>
            <a:r>
              <a:rPr dirty="0" sz="4400" spc="-10"/>
              <a:t>негіздері:</a:t>
            </a:r>
            <a:endParaRPr sz="4400"/>
          </a:p>
        </p:txBody>
      </p:sp>
      <p:sp>
        <p:nvSpPr>
          <p:cNvPr id="3" name="object 3" descr=""/>
          <p:cNvSpPr txBox="1"/>
          <p:nvPr/>
        </p:nvSpPr>
        <p:spPr>
          <a:xfrm>
            <a:off x="3079369" y="2427681"/>
            <a:ext cx="46278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Calibri"/>
                <a:cs typeface="Calibri"/>
              </a:rPr>
              <a:t>No-</a:t>
            </a:r>
            <a:r>
              <a:rPr dirty="0" sz="3600" b="1">
                <a:latin typeface="Calibri"/>
                <a:cs typeface="Calibri"/>
              </a:rPr>
              <a:t>code</a:t>
            </a:r>
            <a:r>
              <a:rPr dirty="0" sz="3600" spc="-5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және</a:t>
            </a:r>
            <a:r>
              <a:rPr dirty="0" sz="3600" spc="-45" b="1">
                <a:latin typeface="Calibri"/>
                <a:cs typeface="Calibri"/>
              </a:rPr>
              <a:t> </a:t>
            </a:r>
            <a:r>
              <a:rPr dirty="0" sz="3600" spc="-25" b="1">
                <a:latin typeface="Calibri"/>
                <a:cs typeface="Calibri"/>
              </a:rPr>
              <a:t>low-</a:t>
            </a:r>
            <a:r>
              <a:rPr dirty="0" sz="3600" spc="-20" b="1">
                <a:latin typeface="Calibri"/>
                <a:cs typeface="Calibri"/>
              </a:rPr>
              <a:t>code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1838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1.</a:t>
            </a:r>
            <a:r>
              <a:rPr dirty="0" sz="2400" spc="-35"/>
              <a:t> </a:t>
            </a:r>
            <a:r>
              <a:rPr dirty="0" sz="2400"/>
              <a:t>Бұлтты</a:t>
            </a:r>
            <a:r>
              <a:rPr dirty="0" sz="2400" spc="-35"/>
              <a:t> </a:t>
            </a:r>
            <a:r>
              <a:rPr dirty="0" sz="2400" spc="-10"/>
              <a:t>технологиялар</a:t>
            </a:r>
            <a:r>
              <a:rPr dirty="0" sz="2400" spc="-35"/>
              <a:t> </a:t>
            </a:r>
            <a:r>
              <a:rPr dirty="0" sz="2400"/>
              <a:t>бәрін</a:t>
            </a:r>
            <a:r>
              <a:rPr dirty="0" sz="2400" spc="-35"/>
              <a:t> </a:t>
            </a:r>
            <a:r>
              <a:rPr dirty="0" sz="2400"/>
              <a:t>қол</a:t>
            </a:r>
            <a:r>
              <a:rPr dirty="0" sz="2400" spc="-35"/>
              <a:t> </a:t>
            </a:r>
            <a:r>
              <a:rPr dirty="0" sz="2400"/>
              <a:t>жетімді</a:t>
            </a:r>
            <a:r>
              <a:rPr dirty="0" sz="2400" spc="-30"/>
              <a:t> </a:t>
            </a:r>
            <a:r>
              <a:rPr dirty="0" sz="2400" spc="-20"/>
              <a:t>етті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750188"/>
            <a:ext cx="10012045" cy="5521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200" spc="10">
                <a:latin typeface="Calibri"/>
                <a:cs typeface="Calibri"/>
              </a:rPr>
              <a:t>Бұл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құралдар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пайда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болғанға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дейін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жабдықты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сатып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алу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арқылы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қосымшаларды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тек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ір</a:t>
            </a:r>
            <a:r>
              <a:rPr dirty="0" sz="2200">
                <a:latin typeface="Calibri"/>
                <a:cs typeface="Calibri"/>
              </a:rPr>
              <a:t>і</a:t>
            </a:r>
            <a:r>
              <a:rPr dirty="0" sz="2200" spc="5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кәсіпорындар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жасай</a:t>
            </a:r>
            <a:r>
              <a:rPr dirty="0" sz="2200" spc="7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алатын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кездер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болды.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Бірақ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кодсыз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құралдар/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төмен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код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AppMaster,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SeaTable,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Mendix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және</a:t>
            </a:r>
            <a:r>
              <a:rPr dirty="0" sz="2200" spc="60">
                <a:latin typeface="Calibri"/>
                <a:cs typeface="Calibri"/>
              </a:rPr>
              <a:t> </a:t>
            </a:r>
            <a:r>
              <a:rPr dirty="0" sz="2200" spc="15">
                <a:latin typeface="Calibri"/>
                <a:cs typeface="Calibri"/>
              </a:rPr>
              <a:t>OutSystems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сияқты</a:t>
            </a:r>
            <a:r>
              <a:rPr dirty="0" sz="2200" spc="7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бизнес</a:t>
            </a:r>
            <a:r>
              <a:rPr dirty="0" sz="2200" spc="6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қажеттіліктерін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қанағаттандыру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үшін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бұлтқа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негізделген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қосымшаларды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жасауға</a:t>
            </a:r>
            <a:r>
              <a:rPr dirty="0" sz="2200" spc="40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мүмкіндік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10">
                <a:latin typeface="Calibri"/>
                <a:cs typeface="Calibri"/>
              </a:rPr>
              <a:t>берді.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Low-</a:t>
            </a:r>
            <a:r>
              <a:rPr dirty="0" sz="2200" spc="50">
                <a:latin typeface="Calibri"/>
                <a:cs typeface="Calibri"/>
              </a:rPr>
              <a:t>code</a:t>
            </a:r>
            <a:r>
              <a:rPr dirty="0" sz="2200" spc="160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платформаларының</a:t>
            </a:r>
            <a:r>
              <a:rPr dirty="0" sz="2200" spc="155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енуіне</a:t>
            </a:r>
            <a:r>
              <a:rPr dirty="0" sz="2200" spc="160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дейін</a:t>
            </a:r>
            <a:r>
              <a:rPr dirty="0" sz="2200" spc="155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шағын</a:t>
            </a:r>
            <a:r>
              <a:rPr dirty="0" sz="2200" spc="155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бизнес</a:t>
            </a:r>
            <a:r>
              <a:rPr dirty="0" sz="2200" spc="155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қатты</a:t>
            </a:r>
            <a:r>
              <a:rPr dirty="0" sz="2200" spc="160">
                <a:latin typeface="Calibri"/>
                <a:cs typeface="Calibri"/>
              </a:rPr>
              <a:t> </a:t>
            </a:r>
            <a:r>
              <a:rPr dirty="0" sz="2200" spc="65">
                <a:latin typeface="Calibri"/>
                <a:cs typeface="Calibri"/>
              </a:rPr>
              <a:t>зардап</a:t>
            </a:r>
            <a:r>
              <a:rPr dirty="0" sz="2200" spc="160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шекті,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өйткені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ол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қаражаттың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жетіспеушілігінен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жабдықты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сатып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ала</a:t>
            </a:r>
            <a:r>
              <a:rPr dirty="0" sz="2200" spc="30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алмады.</a:t>
            </a:r>
            <a:r>
              <a:rPr dirty="0" sz="2200" spc="35">
                <a:latin typeface="Calibri"/>
                <a:cs typeface="Calibri"/>
              </a:rPr>
              <a:t> </a:t>
            </a:r>
            <a:r>
              <a:rPr dirty="0" sz="2200" spc="5">
                <a:latin typeface="Calibri"/>
                <a:cs typeface="Calibri"/>
              </a:rPr>
              <a:t>Дегенмен,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195">
                <a:latin typeface="Calibri"/>
                <a:cs typeface="Calibri"/>
              </a:rPr>
              <a:t>searchable,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 spc="185">
                <a:latin typeface="Calibri"/>
                <a:cs typeface="Calibri"/>
              </a:rPr>
              <a:t>Mendix,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 spc="135">
                <a:latin typeface="Calibri"/>
                <a:cs typeface="Calibri"/>
              </a:rPr>
              <a:t>Out</a:t>
            </a:r>
            <a:r>
              <a:rPr dirty="0" sz="2200" spc="-280">
                <a:latin typeface="Calibri"/>
                <a:cs typeface="Calibri"/>
              </a:rPr>
              <a:t> </a:t>
            </a:r>
            <a:r>
              <a:rPr dirty="0" sz="2200" spc="180">
                <a:latin typeface="Calibri"/>
                <a:cs typeface="Calibri"/>
              </a:rPr>
              <a:t>Systems,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 spc="140">
                <a:latin typeface="Calibri"/>
                <a:cs typeface="Calibri"/>
              </a:rPr>
              <a:t>App</a:t>
            </a:r>
            <a:r>
              <a:rPr dirty="0" sz="2200" spc="-280">
                <a:latin typeface="Calibri"/>
                <a:cs typeface="Calibri"/>
              </a:rPr>
              <a:t> </a:t>
            </a:r>
            <a:r>
              <a:rPr dirty="0" sz="2200" spc="175">
                <a:latin typeface="Calibri"/>
                <a:cs typeface="Calibri"/>
              </a:rPr>
              <a:t>Master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 spc="150">
                <a:latin typeface="Calibri"/>
                <a:cs typeface="Calibri"/>
              </a:rPr>
              <a:t>және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т</a:t>
            </a:r>
            <a:r>
              <a:rPr dirty="0" sz="2200" spc="-2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.</a:t>
            </a:r>
            <a:r>
              <a:rPr dirty="0" sz="2200" spc="-280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б.</a:t>
            </a:r>
            <a:r>
              <a:rPr dirty="0" sz="2200" spc="440">
                <a:latin typeface="Calibri"/>
                <a:cs typeface="Calibri"/>
              </a:rPr>
              <a:t> </a:t>
            </a:r>
            <a:r>
              <a:rPr dirty="0" sz="2200" spc="175">
                <a:latin typeface="Calibri"/>
                <a:cs typeface="Calibri"/>
              </a:rPr>
              <a:t>сияқты</a:t>
            </a:r>
            <a:r>
              <a:rPr dirty="0" sz="2200" spc="450">
                <a:latin typeface="Calibri"/>
                <a:cs typeface="Calibri"/>
              </a:rPr>
              <a:t> </a:t>
            </a:r>
            <a:r>
              <a:rPr dirty="0" sz="2200" spc="180">
                <a:latin typeface="Calibri"/>
                <a:cs typeface="Calibri"/>
              </a:rPr>
              <a:t>бұлттық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технологияларды</a:t>
            </a:r>
            <a:r>
              <a:rPr dirty="0" sz="2200" spc="80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пайдалана</a:t>
            </a:r>
            <a:r>
              <a:rPr dirty="0" sz="2200" spc="80">
                <a:latin typeface="Calibri"/>
                <a:cs typeface="Calibri"/>
              </a:rPr>
              <a:t> </a:t>
            </a:r>
            <a:r>
              <a:rPr dirty="0" sz="2200" spc="20">
                <a:latin typeface="Calibri"/>
                <a:cs typeface="Calibri"/>
              </a:rPr>
              <a:t>отырып</a:t>
            </a:r>
            <a:r>
              <a:rPr dirty="0" sz="2200" spc="80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Бағдарламалық</a:t>
            </a:r>
            <a:r>
              <a:rPr dirty="0" sz="2200" spc="75">
                <a:latin typeface="Calibri"/>
                <a:cs typeface="Calibri"/>
              </a:rPr>
              <a:t> </a:t>
            </a:r>
            <a:r>
              <a:rPr dirty="0" sz="2200" spc="30">
                <a:latin typeface="Calibri"/>
                <a:cs typeface="Calibri"/>
              </a:rPr>
              <a:t>құралды</a:t>
            </a:r>
            <a:r>
              <a:rPr dirty="0" sz="2200" spc="80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әзірлеу</a:t>
            </a:r>
            <a:r>
              <a:rPr dirty="0" sz="2200" spc="75">
                <a:latin typeface="Calibri"/>
                <a:cs typeface="Calibri"/>
              </a:rPr>
              <a:t> </a:t>
            </a:r>
            <a:r>
              <a:rPr dirty="0" sz="2200" spc="25">
                <a:latin typeface="Calibri"/>
                <a:cs typeface="Calibri"/>
              </a:rPr>
              <a:t>бизнестің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барлық</a:t>
            </a:r>
            <a:r>
              <a:rPr dirty="0" sz="2200" spc="-5">
                <a:latin typeface="Calibri"/>
                <a:cs typeface="Calibri"/>
              </a:rPr>
              <a:t> түрлері </a:t>
            </a:r>
            <a:r>
              <a:rPr dirty="0" sz="2200" spc="-10">
                <a:latin typeface="Calibri"/>
                <a:cs typeface="Calibri"/>
              </a:rPr>
              <a:t>үшін</a:t>
            </a:r>
            <a:r>
              <a:rPr dirty="0" sz="2200" spc="-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жұмысты</a:t>
            </a:r>
            <a:r>
              <a:rPr dirty="0" sz="22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жеңілдетті.</a:t>
            </a:r>
            <a:endParaRPr sz="22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85"/>
              </a:spcBef>
            </a:pPr>
            <a:r>
              <a:rPr dirty="0" sz="2200" spc="125">
                <a:latin typeface="Calibri"/>
                <a:cs typeface="Calibri"/>
              </a:rPr>
              <a:t>Қолданбаларды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құру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үшін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85">
                <a:latin typeface="Calibri"/>
                <a:cs typeface="Calibri"/>
              </a:rPr>
              <a:t>low</a:t>
            </a:r>
            <a:r>
              <a:rPr dirty="0" sz="2200" spc="31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—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code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125">
                <a:latin typeface="Calibri"/>
                <a:cs typeface="Calibri"/>
              </a:rPr>
              <a:t>платформаларын</a:t>
            </a:r>
            <a:r>
              <a:rPr dirty="0" sz="2200" spc="310">
                <a:latin typeface="Calibri"/>
                <a:cs typeface="Calibri"/>
              </a:rPr>
              <a:t> </a:t>
            </a:r>
            <a:r>
              <a:rPr dirty="0" sz="2200" spc="114">
                <a:latin typeface="Calibri"/>
                <a:cs typeface="Calibri"/>
              </a:rPr>
              <a:t>қолдана</a:t>
            </a:r>
            <a:r>
              <a:rPr dirty="0" sz="2200" spc="305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отырып, </a:t>
            </a:r>
            <a:r>
              <a:rPr dirty="0" sz="2200" spc="50">
                <a:latin typeface="Calibri"/>
                <a:cs typeface="Calibri"/>
              </a:rPr>
              <a:t>инфрақұрылым</a:t>
            </a:r>
            <a:r>
              <a:rPr dirty="0" sz="2200" spc="18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немесе</a:t>
            </a:r>
            <a:r>
              <a:rPr dirty="0" sz="2200" spc="185">
                <a:latin typeface="Calibri"/>
                <a:cs typeface="Calibri"/>
              </a:rPr>
              <a:t> </a:t>
            </a:r>
            <a:r>
              <a:rPr dirty="0" sz="2200" spc="50">
                <a:latin typeface="Calibri"/>
                <a:cs typeface="Calibri"/>
              </a:rPr>
              <a:t>шығындар</a:t>
            </a:r>
            <a:r>
              <a:rPr dirty="0" sz="2200" spc="195">
                <a:latin typeface="Calibri"/>
                <a:cs typeface="Calibri"/>
              </a:rPr>
              <a:t> </a:t>
            </a:r>
            <a:r>
              <a:rPr dirty="0" sz="2200" spc="50">
                <a:latin typeface="Calibri"/>
                <a:cs typeface="Calibri"/>
              </a:rPr>
              <a:t>туралы</a:t>
            </a:r>
            <a:r>
              <a:rPr dirty="0" sz="2200" spc="195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алаңдамай</a:t>
            </a:r>
            <a:r>
              <a:rPr dirty="0" sz="2200" spc="200">
                <a:latin typeface="Calibri"/>
                <a:cs typeface="Calibri"/>
              </a:rPr>
              <a:t> </a:t>
            </a:r>
            <a:r>
              <a:rPr dirty="0" sz="2200" spc="55">
                <a:latin typeface="Calibri"/>
                <a:cs typeface="Calibri"/>
              </a:rPr>
              <a:t>қосымшалар</a:t>
            </a:r>
            <a:r>
              <a:rPr dirty="0" sz="2200" spc="190">
                <a:latin typeface="Calibri"/>
                <a:cs typeface="Calibri"/>
              </a:rPr>
              <a:t> </a:t>
            </a:r>
            <a:r>
              <a:rPr dirty="0" sz="2200" spc="50">
                <a:latin typeface="Calibri"/>
                <a:cs typeface="Calibri"/>
              </a:rPr>
              <a:t>жасау</a:t>
            </a:r>
            <a:r>
              <a:rPr dirty="0" sz="2200" spc="190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үшін </a:t>
            </a:r>
            <a:r>
              <a:rPr dirty="0" sz="2200">
                <a:latin typeface="Calibri"/>
                <a:cs typeface="Calibri"/>
              </a:rPr>
              <a:t>Сізге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сенімді</a:t>
            </a:r>
            <a:r>
              <a:rPr dirty="0" sz="2200" spc="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Интернет</a:t>
            </a:r>
            <a:r>
              <a:rPr dirty="0" sz="2200" spc="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байланысы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қажет.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AppMaster,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SeaTable,</a:t>
            </a:r>
            <a:r>
              <a:rPr dirty="0" sz="2200" spc="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Mendix,</a:t>
            </a:r>
            <a:r>
              <a:rPr dirty="0" sz="2200" spc="2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OutSystems </a:t>
            </a:r>
            <a:r>
              <a:rPr dirty="0" sz="2200" spc="65">
                <a:latin typeface="Calibri"/>
                <a:cs typeface="Calibri"/>
              </a:rPr>
              <a:t>және</a:t>
            </a:r>
            <a:r>
              <a:rPr dirty="0" sz="2200" spc="220">
                <a:latin typeface="Calibri"/>
                <a:cs typeface="Calibri"/>
              </a:rPr>
              <a:t> </a:t>
            </a:r>
            <a:r>
              <a:rPr dirty="0" sz="2200" spc="75">
                <a:latin typeface="Calibri"/>
                <a:cs typeface="Calibri"/>
              </a:rPr>
              <a:t>т.б.</a:t>
            </a:r>
            <a:r>
              <a:rPr dirty="0" sz="2200" spc="225">
                <a:latin typeface="Calibri"/>
                <a:cs typeface="Calibri"/>
              </a:rPr>
              <a:t> </a:t>
            </a:r>
            <a:r>
              <a:rPr dirty="0" sz="2200" spc="80">
                <a:latin typeface="Calibri"/>
                <a:cs typeface="Calibri"/>
              </a:rPr>
              <a:t>сияқты</a:t>
            </a:r>
            <a:r>
              <a:rPr dirty="0" sz="2200" spc="229">
                <a:latin typeface="Calibri"/>
                <a:cs typeface="Calibri"/>
              </a:rPr>
              <a:t> </a:t>
            </a:r>
            <a:r>
              <a:rPr dirty="0" sz="2200" spc="75">
                <a:latin typeface="Calibri"/>
                <a:cs typeface="Calibri"/>
              </a:rPr>
              <a:t>даму</a:t>
            </a:r>
            <a:r>
              <a:rPr dirty="0" sz="2200" spc="229">
                <a:latin typeface="Calibri"/>
                <a:cs typeface="Calibri"/>
              </a:rPr>
              <a:t> </a:t>
            </a:r>
            <a:r>
              <a:rPr dirty="0" sz="2200" spc="95">
                <a:latin typeface="Calibri"/>
                <a:cs typeface="Calibri"/>
              </a:rPr>
              <a:t>құралдарының</a:t>
            </a:r>
            <a:r>
              <a:rPr dirty="0" sz="2200" spc="225">
                <a:latin typeface="Calibri"/>
                <a:cs typeface="Calibri"/>
              </a:rPr>
              <a:t> </a:t>
            </a:r>
            <a:r>
              <a:rPr dirty="0" sz="2200" spc="80">
                <a:latin typeface="Calibri"/>
                <a:cs typeface="Calibri"/>
              </a:rPr>
              <a:t>пайда</a:t>
            </a:r>
            <a:r>
              <a:rPr dirty="0" sz="2200" spc="235">
                <a:latin typeface="Calibri"/>
                <a:cs typeface="Calibri"/>
              </a:rPr>
              <a:t> </a:t>
            </a:r>
            <a:r>
              <a:rPr dirty="0" sz="2200" spc="75">
                <a:latin typeface="Calibri"/>
                <a:cs typeface="Calibri"/>
              </a:rPr>
              <a:t>болуы</a:t>
            </a:r>
            <a:r>
              <a:rPr dirty="0" sz="2200" spc="235">
                <a:latin typeface="Calibri"/>
                <a:cs typeface="Calibri"/>
              </a:rPr>
              <a:t> </a:t>
            </a:r>
            <a:r>
              <a:rPr dirty="0" sz="2200" spc="100">
                <a:latin typeface="Calibri"/>
                <a:cs typeface="Calibri"/>
              </a:rPr>
              <a:t>low-</a:t>
            </a:r>
            <a:r>
              <a:rPr dirty="0" sz="2200" spc="75">
                <a:latin typeface="Calibri"/>
                <a:cs typeface="Calibri"/>
              </a:rPr>
              <a:t>code</a:t>
            </a:r>
            <a:r>
              <a:rPr dirty="0" sz="2200" spc="229">
                <a:latin typeface="Calibri"/>
                <a:cs typeface="Calibri"/>
              </a:rPr>
              <a:t> </a:t>
            </a:r>
            <a:r>
              <a:rPr dirty="0" sz="2200" spc="80">
                <a:latin typeface="Calibri"/>
                <a:cs typeface="Calibri"/>
              </a:rPr>
              <a:t>платформасын </a:t>
            </a:r>
            <a:r>
              <a:rPr dirty="0" sz="2200">
                <a:latin typeface="Calibri"/>
                <a:cs typeface="Calibri"/>
              </a:rPr>
              <a:t>пайдалану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арқылы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даму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процесін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одан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әрі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жеңілдетті.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0305" y="362584"/>
            <a:ext cx="95199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6400" algn="l"/>
                <a:tab pos="2175510" algn="l"/>
                <a:tab pos="4994910" algn="l"/>
                <a:tab pos="5742305" algn="l"/>
                <a:tab pos="6578600" algn="l"/>
                <a:tab pos="7831455" algn="l"/>
              </a:tabLst>
            </a:pPr>
            <a:r>
              <a:rPr dirty="0" sz="2400"/>
              <a:t>2</a:t>
            </a:r>
            <a:r>
              <a:rPr dirty="0" sz="2400" spc="-310"/>
              <a:t> </a:t>
            </a:r>
            <a:r>
              <a:rPr dirty="0" sz="2400" spc="-50"/>
              <a:t>.</a:t>
            </a:r>
            <a:r>
              <a:rPr dirty="0" sz="2400"/>
              <a:t>	</a:t>
            </a:r>
            <a:r>
              <a:rPr dirty="0" sz="2400" spc="190"/>
              <a:t>Кәсіпорын</a:t>
            </a:r>
            <a:r>
              <a:rPr dirty="0" sz="2400"/>
              <a:t>	</a:t>
            </a:r>
            <a:r>
              <a:rPr dirty="0" sz="2400" spc="195"/>
              <a:t>қолданбаларына</a:t>
            </a:r>
            <a:r>
              <a:rPr dirty="0" sz="2400"/>
              <a:t>	</a:t>
            </a:r>
            <a:r>
              <a:rPr dirty="0" sz="2400" spc="150"/>
              <a:t>өсіп</a:t>
            </a:r>
            <a:r>
              <a:rPr dirty="0" sz="2400"/>
              <a:t>	</a:t>
            </a:r>
            <a:r>
              <a:rPr dirty="0" sz="2400" spc="140"/>
              <a:t>келе</a:t>
            </a:r>
            <a:r>
              <a:rPr dirty="0" sz="2400"/>
              <a:t>	</a:t>
            </a:r>
            <a:r>
              <a:rPr dirty="0" sz="2400" spc="175"/>
              <a:t>жатқан</a:t>
            </a:r>
            <a:r>
              <a:rPr dirty="0" sz="2400"/>
              <a:t>	</a:t>
            </a:r>
            <a:r>
              <a:rPr dirty="0" sz="2400" spc="190"/>
              <a:t>сұранысты </a:t>
            </a:r>
            <a:r>
              <a:rPr dirty="0" sz="2400" spc="-10"/>
              <a:t>қанағаттандыру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1170305" y="1289049"/>
            <a:ext cx="9521190" cy="4181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no-code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қолданбасын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әзірлеуге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сұраныс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дәстүрлі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қолданбаларды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әзірлеуге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қарағанда </a:t>
            </a:r>
            <a:r>
              <a:rPr dirty="0" sz="2000">
                <a:latin typeface="Calibri"/>
                <a:cs typeface="Calibri"/>
              </a:rPr>
              <a:t>5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есе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өсетіні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сөзсіз. Бұл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low-code қолданбалы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платформалары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 </a:t>
            </a:r>
            <a:r>
              <a:rPr dirty="0" sz="2000" spc="55">
                <a:latin typeface="Calibri"/>
                <a:cs typeface="Calibri"/>
              </a:rPr>
              <a:t>тілдеріне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деген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қажеттілікті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мойнына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алды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автоматтандырылған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жұмыс </a:t>
            </a:r>
            <a:r>
              <a:rPr dirty="0" sz="2000" spc="85">
                <a:latin typeface="Calibri"/>
                <a:cs typeface="Calibri"/>
              </a:rPr>
              <a:t>процестеріне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арналған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іскери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қосымшаларды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құру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үшін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кәсіби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әзірлеушілерді </a:t>
            </a:r>
            <a:r>
              <a:rPr dirty="0" sz="2000" spc="145">
                <a:latin typeface="Calibri"/>
                <a:cs typeface="Calibri"/>
              </a:rPr>
              <a:t>жалдады.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Mendix,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Out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Systems,</a:t>
            </a:r>
            <a:r>
              <a:rPr dirty="0" sz="2000" spc="46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Sea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Table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және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App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Master</a:t>
            </a:r>
            <a:r>
              <a:rPr dirty="0" sz="2000" spc="459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сияқты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low-</a:t>
            </a:r>
            <a:r>
              <a:rPr dirty="0" sz="2000" spc="-11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code </a:t>
            </a:r>
            <a:r>
              <a:rPr dirty="0" sz="2000" spc="160">
                <a:latin typeface="Calibri"/>
                <a:cs typeface="Calibri"/>
              </a:rPr>
              <a:t>қосымшаларын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150">
                <a:latin typeface="Calibri"/>
                <a:cs typeface="Calibri"/>
              </a:rPr>
              <a:t>әзірлеу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құралдарының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көмегімен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сіз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жұмыс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155">
                <a:latin typeface="Calibri"/>
                <a:cs typeface="Calibri"/>
              </a:rPr>
              <a:t>процестерін </a:t>
            </a:r>
            <a:r>
              <a:rPr dirty="0" sz="2000" spc="-10">
                <a:latin typeface="Calibri"/>
                <a:cs typeface="Calibri"/>
              </a:rPr>
              <a:t>автоматтандыруға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көптеген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клиенттерді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тартуға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515"/>
              </a:spcBef>
            </a:pPr>
            <a:r>
              <a:rPr dirty="0" sz="2000">
                <a:latin typeface="Calibri"/>
                <a:cs typeface="Calibri"/>
              </a:rPr>
              <a:t>Біріншіден,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low-code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платформасы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кәсіби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әзірлеушілерге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жүктемесін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азайтуға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басқа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маңызды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міндеттерге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назар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аударуға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көмектеседі.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Сонымен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қатар,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бұл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платформалары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бизнесті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цифрлық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ортаға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көшіру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шешімдерін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әзірлеуге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қосымшаларынан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басқа,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low-code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платформалары </a:t>
            </a:r>
            <a:r>
              <a:rPr dirty="0" sz="2000" spc="45">
                <a:latin typeface="Calibri"/>
                <a:cs typeface="Calibri"/>
              </a:rPr>
              <a:t>әзірлеушілерге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drag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drop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мүмкіндіктерін,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интерактивті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интерфейстерді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ұсына </a:t>
            </a:r>
            <a:r>
              <a:rPr dirty="0" sz="2000">
                <a:latin typeface="Calibri"/>
                <a:cs typeface="Calibri"/>
              </a:rPr>
              <a:t>отырып,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өнімдерінің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өнімділігін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арттыруға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көмектеседі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26961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3.</a:t>
            </a:r>
            <a:r>
              <a:rPr dirty="0" sz="2400" spc="-15"/>
              <a:t> </a:t>
            </a:r>
            <a:r>
              <a:rPr dirty="0" sz="2400" spc="-10"/>
              <a:t>Ат-</a:t>
            </a:r>
            <a:r>
              <a:rPr dirty="0" sz="2400"/>
              <a:t>ға</a:t>
            </a:r>
            <a:r>
              <a:rPr dirty="0" sz="2400" spc="-15"/>
              <a:t> </a:t>
            </a:r>
            <a:r>
              <a:rPr dirty="0" sz="2400" spc="-10"/>
              <a:t>тәуелділікті</a:t>
            </a:r>
            <a:r>
              <a:rPr dirty="0" sz="2400" spc="-15"/>
              <a:t> </a:t>
            </a:r>
            <a:r>
              <a:rPr dirty="0" sz="2400" spc="-10"/>
              <a:t>азайту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748435"/>
            <a:ext cx="10013315" cy="43002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95">
                <a:latin typeface="Calibri"/>
                <a:cs typeface="Calibri"/>
              </a:rPr>
              <a:t>Дәстүрлі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қосымшаларды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әзірлеу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дамудың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әр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кезеңінде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кең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кодтауды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қажет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етті. </a:t>
            </a:r>
            <a:r>
              <a:rPr dirty="0" sz="2000" spc="50">
                <a:latin typeface="Calibri"/>
                <a:cs typeface="Calibri"/>
              </a:rPr>
              <a:t>Кәсіпкерлер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шағын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иелері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әрқашан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бизнесін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кеңейту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жетімді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шешімдерін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іздейді.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Бірақ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бюджеті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кәсіпорындар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өнімдері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қызметтерін </a:t>
            </a:r>
            <a:r>
              <a:rPr dirty="0" sz="2000" spc="80">
                <a:latin typeface="Calibri"/>
                <a:cs typeface="Calibri"/>
              </a:rPr>
              <a:t>масштабтау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мүмкіндігіне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бола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алмады.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Бүгінде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жағдай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шағын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бизнес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иелерінің </a:t>
            </a:r>
            <a:r>
              <a:rPr dirty="0" sz="2000">
                <a:latin typeface="Calibri"/>
                <a:cs typeface="Calibri"/>
              </a:rPr>
              <a:t>пайдасына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түбегейлі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өзгерді.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түрлі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бұлтты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құралдарының </a:t>
            </a:r>
            <a:r>
              <a:rPr dirty="0" sz="2000">
                <a:latin typeface="Calibri"/>
                <a:cs typeface="Calibri"/>
              </a:rPr>
              <a:t>болуы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бизнесті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қосымшаларды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әзірлеуге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итермеледі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ат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бағдарламалау </a:t>
            </a:r>
            <a:r>
              <a:rPr dirty="0" sz="2000" spc="65">
                <a:latin typeface="Calibri"/>
                <a:cs typeface="Calibri"/>
              </a:rPr>
              <a:t>мамандарының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қатысуын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азайтты.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Кодтау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тәжірибесі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бағдарламалау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білімі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25">
                <a:latin typeface="Calibri"/>
                <a:cs typeface="Calibri"/>
              </a:rPr>
              <a:t>бар </a:t>
            </a:r>
            <a:r>
              <a:rPr dirty="0" sz="2000" spc="50">
                <a:latin typeface="Calibri"/>
                <a:cs typeface="Calibri"/>
              </a:rPr>
              <a:t>әзірлеушілердің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болашағы: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/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әзірлеу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құралдары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ат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бағдарламалық </a:t>
            </a:r>
            <a:r>
              <a:rPr dirty="0" sz="2000" spc="10">
                <a:latin typeface="Calibri"/>
                <a:cs typeface="Calibri"/>
              </a:rPr>
              <a:t>қамтамасыз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ету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мамандарының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мүмкіндіктерін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тарылтпайды,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сондықтан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олар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күрделі </a:t>
            </a:r>
            <a:r>
              <a:rPr dirty="0" sz="2000" spc="50">
                <a:latin typeface="Calibri"/>
                <a:cs typeface="Calibri"/>
              </a:rPr>
              <a:t>және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шығармашылық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тапсырмаларға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назар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аудара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алады.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Төмен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код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технологиясы </a:t>
            </a:r>
            <a:r>
              <a:rPr dirty="0" sz="2000">
                <a:latin typeface="Calibri"/>
                <a:cs typeface="Calibri"/>
              </a:rPr>
              <a:t>бағдарламашыларға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процестерді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жылдамдатуға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процесін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орындауға </a:t>
            </a:r>
            <a:r>
              <a:rPr dirty="0" sz="2000">
                <a:latin typeface="Calibri"/>
                <a:cs typeface="Calibri"/>
              </a:rPr>
              <a:t>көмектеседі.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көмегімен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8890" y="530859"/>
            <a:ext cx="298958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4.</a:t>
            </a:r>
            <a:r>
              <a:rPr dirty="0" sz="2400" spc="-30"/>
              <a:t> </a:t>
            </a:r>
            <a:r>
              <a:rPr dirty="0" sz="2400"/>
              <a:t>Даму</a:t>
            </a:r>
            <a:r>
              <a:rPr dirty="0" sz="2400" spc="-25"/>
              <a:t> </a:t>
            </a:r>
            <a:r>
              <a:rPr dirty="0" sz="2400" spc="-10"/>
              <a:t>жылдамдығы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482600" y="1203960"/>
            <a:ext cx="9646285" cy="398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Бизнестің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икемділігі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ептілігін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арттырады.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 </a:t>
            </a:r>
            <a:r>
              <a:rPr dirty="0" sz="2000">
                <a:latin typeface="Calibri"/>
                <a:cs typeface="Calibri"/>
              </a:rPr>
              <a:t>бизнеске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ескірген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жүйелерді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ауыстыруға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клиенттердің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үнемі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өзгеріп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отыратын қажеттіліктері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жағдайларын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қанағаттандыратын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заманауи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жүйелерді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құруға </a:t>
            </a:r>
            <a:r>
              <a:rPr dirty="0" sz="2000">
                <a:latin typeface="Calibri"/>
                <a:cs typeface="Calibri"/>
              </a:rPr>
              <a:t>көмектеседі.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пайдаланушыларға кодтау/бағдарламалау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білімінсіз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қолданбаларын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оңай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жасауға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шешімдерінің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көмегімен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 </a:t>
            </a:r>
            <a:r>
              <a:rPr dirty="0" sz="2000">
                <a:latin typeface="Calibri"/>
                <a:cs typeface="Calibri"/>
              </a:rPr>
              <a:t>топтарды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жалдамай-</a:t>
            </a:r>
            <a:r>
              <a:rPr dirty="0" sz="2000">
                <a:latin typeface="Calibri"/>
                <a:cs typeface="Calibri"/>
              </a:rPr>
              <a:t>ақ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қолданбаларын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әзірлеуден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бірнеше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рет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шертеді.</a:t>
            </a:r>
            <a:endParaRPr sz="2000">
              <a:latin typeface="Calibri"/>
              <a:cs typeface="Calibri"/>
            </a:endParaRPr>
          </a:p>
          <a:p>
            <a:pPr marL="12700" marR="22225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стратегиясы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оңай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қайта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жобалау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жаңарту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үшін </a:t>
            </a:r>
            <a:r>
              <a:rPr dirty="0" sz="2000">
                <a:latin typeface="Calibri"/>
                <a:cs typeface="Calibri"/>
              </a:rPr>
              <a:t>қарапайым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сүйреп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апаруды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түсіруді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етеді.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құралдарының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сенімді </a:t>
            </a:r>
            <a:r>
              <a:rPr dirty="0" sz="2000">
                <a:latin typeface="Calibri"/>
                <a:cs typeface="Calibri"/>
              </a:rPr>
              <a:t>мүмкіндіктері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келген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кәсіпкер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өте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пайдалы.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Бұл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шешімдері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мүмкіндіктерге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бай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құрылғыларда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істей </a:t>
            </a:r>
            <a:r>
              <a:rPr dirty="0" sz="2000">
                <a:latin typeface="Calibri"/>
                <a:cs typeface="Calibri"/>
              </a:rPr>
              <a:t>алатын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бастысы,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 </a:t>
            </a:r>
            <a:r>
              <a:rPr dirty="0" sz="2000">
                <a:latin typeface="Calibri"/>
                <a:cs typeface="Calibri"/>
              </a:rPr>
              <a:t>бұлтқа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негізделген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көптеген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мүмкіндіктерді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ұсынады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4284" y="498475"/>
            <a:ext cx="31388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5.</a:t>
            </a:r>
            <a:r>
              <a:rPr dirty="0" sz="2400" spc="-70"/>
              <a:t> </a:t>
            </a:r>
            <a:r>
              <a:rPr dirty="0" sz="2400"/>
              <a:t>Шығындарды</a:t>
            </a:r>
            <a:r>
              <a:rPr dirty="0" sz="2400" spc="-65"/>
              <a:t> </a:t>
            </a:r>
            <a:r>
              <a:rPr dirty="0" sz="2400" spc="-10"/>
              <a:t>азайту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526415" y="1171574"/>
            <a:ext cx="9606280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бірнеше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бұрын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дәстүрлі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қосымшаларды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бизнеске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жоғары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бағамен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бизнес шешімдерін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ұсынды.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Дәстүрлі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бірнеше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кезеңнен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тұрды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кезеңді </a:t>
            </a:r>
            <a:r>
              <a:rPr dirty="0" sz="2000">
                <a:latin typeface="Calibri"/>
                <a:cs typeface="Calibri"/>
              </a:rPr>
              <a:t>аяқтау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айтарлықтай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бюджет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болды.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Сонымен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қатар,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топтары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дамудың </a:t>
            </a:r>
            <a:r>
              <a:rPr dirty="0" sz="2000">
                <a:latin typeface="Calibri"/>
                <a:cs typeface="Calibri"/>
              </a:rPr>
              <a:t>әр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итерациясына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қатысты.</a:t>
            </a:r>
            <a:endParaRPr sz="2000">
              <a:latin typeface="Calibri"/>
              <a:cs typeface="Calibri"/>
            </a:endParaRPr>
          </a:p>
          <a:p>
            <a:pPr marL="12700" marR="243204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Бүгінгі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таңда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құралдарының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болуымен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қосымшаларға </a:t>
            </a:r>
            <a:r>
              <a:rPr dirty="0" sz="2000">
                <a:latin typeface="Calibri"/>
                <a:cs typeface="Calibri"/>
              </a:rPr>
              <a:t>өзгертулер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енгізу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Жобаны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кодтауға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қомақты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ақша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жұмсау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ұзақ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күтудің </a:t>
            </a:r>
            <a:r>
              <a:rPr dirty="0" sz="2000">
                <a:latin typeface="Calibri"/>
                <a:cs typeface="Calibri"/>
              </a:rPr>
              <a:t>қажеті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жоқ.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Сонымен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қатар,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қосымшаларын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туралы </a:t>
            </a:r>
            <a:r>
              <a:rPr dirty="0" sz="2000">
                <a:latin typeface="Calibri"/>
                <a:cs typeface="Calibri"/>
              </a:rPr>
              <a:t>білімді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етпейді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бағдарламалық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жасақтаманы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циклінің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кезеңін қысқартады,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қымбат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бағдарламашыларды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жалдау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қажеттілігін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азайтады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және </a:t>
            </a:r>
            <a:r>
              <a:rPr dirty="0" sz="2000">
                <a:latin typeface="Calibri"/>
                <a:cs typeface="Calibri"/>
              </a:rPr>
              <a:t>қолданбаға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техникалық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қызмет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көрсетудің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шығындарын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қамтамасыз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етеді.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71830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Low-</a:t>
            </a:r>
            <a:r>
              <a:rPr dirty="0"/>
              <a:t>code</a:t>
            </a:r>
            <a:r>
              <a:rPr dirty="0" spc="-70"/>
              <a:t> </a:t>
            </a:r>
            <a:r>
              <a:rPr dirty="0"/>
              <a:t>және</a:t>
            </a:r>
            <a:r>
              <a:rPr dirty="0" spc="-65"/>
              <a:t> </a:t>
            </a:r>
            <a:r>
              <a:rPr dirty="0" spc="-30"/>
              <a:t>no-</a:t>
            </a:r>
            <a:r>
              <a:rPr dirty="0"/>
              <a:t>code</a:t>
            </a:r>
            <a:r>
              <a:rPr dirty="0" spc="-65"/>
              <a:t> </a:t>
            </a:r>
            <a:r>
              <a:rPr dirty="0" spc="-20"/>
              <a:t>платформаларына</a:t>
            </a:r>
            <a:r>
              <a:rPr dirty="0" spc="-70"/>
              <a:t> </a:t>
            </a:r>
            <a:r>
              <a:rPr dirty="0" spc="-10"/>
              <a:t>арналған</a:t>
            </a:r>
            <a:r>
              <a:rPr dirty="0" spc="-65"/>
              <a:t> </a:t>
            </a:r>
            <a:r>
              <a:rPr dirty="0" spc="-10"/>
              <a:t>нұсқаулық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850874"/>
            <a:ext cx="10014585" cy="5737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Low-code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платформалары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үлкен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танымалдылыққа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болғанымен,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бизнестің</a:t>
            </a:r>
            <a:r>
              <a:rPr dirty="0" sz="2000" spc="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барлық </a:t>
            </a:r>
            <a:r>
              <a:rPr dirty="0" sz="2000" spc="75">
                <a:latin typeface="Calibri"/>
                <a:cs typeface="Calibri"/>
              </a:rPr>
              <a:t>түрлері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үшін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ескірген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жүйелерді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құру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үшін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жақсы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жұмыс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істемейді.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Мүмкін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сіз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30">
                <a:latin typeface="Calibri"/>
                <a:cs typeface="Calibri"/>
              </a:rPr>
              <a:t>осы </a:t>
            </a:r>
            <a:r>
              <a:rPr dirty="0" sz="2000" spc="70">
                <a:latin typeface="Calibri"/>
                <a:cs typeface="Calibri"/>
              </a:rPr>
              <a:t>платформаларда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дамуды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қашан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таңдаған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дұрыс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деп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ойлайтын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шығарсыз.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Low-</a:t>
            </a:r>
            <a:r>
              <a:rPr dirty="0" sz="2000" spc="40">
                <a:latin typeface="Calibri"/>
                <a:cs typeface="Calibri"/>
              </a:rPr>
              <a:t>code </a:t>
            </a:r>
            <a:r>
              <a:rPr dirty="0" sz="2000" spc="-10">
                <a:latin typeface="Calibri"/>
                <a:cs typeface="Calibri"/>
              </a:rPr>
              <a:t>қосымшаларын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жобалары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бағдарламалық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жасақтаманы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тез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алғысы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келетін </a:t>
            </a:r>
            <a:r>
              <a:rPr dirty="0" sz="2000" spc="105">
                <a:latin typeface="Calibri"/>
                <a:cs typeface="Calibri"/>
              </a:rPr>
              <a:t>және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бюджеті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шектеулі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стартаптар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үшін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өте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қолайлы.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No-</a:t>
            </a:r>
            <a:r>
              <a:rPr dirty="0" sz="2000" spc="114">
                <a:latin typeface="Calibri"/>
                <a:cs typeface="Calibri"/>
              </a:rPr>
              <a:t>code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бағдарламалық </a:t>
            </a:r>
            <a:r>
              <a:rPr dirty="0" sz="2000">
                <a:latin typeface="Calibri"/>
                <a:cs typeface="Calibri"/>
              </a:rPr>
              <a:t>жасақтамасы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бизнеске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идеяны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тез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енгізуге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аз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ішінде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дайын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өнімді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шығаруға </a:t>
            </a:r>
            <a:r>
              <a:rPr dirty="0" sz="2000" spc="140">
                <a:latin typeface="Calibri"/>
                <a:cs typeface="Calibri"/>
              </a:rPr>
              <a:t>мүмкіндік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береді.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Low-</a:t>
            </a:r>
            <a:r>
              <a:rPr dirty="0" sz="2000" spc="114">
                <a:latin typeface="Calibri"/>
                <a:cs typeface="Calibri"/>
              </a:rPr>
              <a:t>code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no-</a:t>
            </a:r>
            <a:r>
              <a:rPr dirty="0" sz="2000" spc="114">
                <a:latin typeface="Calibri"/>
                <a:cs typeface="Calibri"/>
              </a:rPr>
              <a:t>code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бағдарламалық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жасақтамасы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130">
                <a:latin typeface="Calibri"/>
                <a:cs typeface="Calibri"/>
              </a:rPr>
              <a:t>әзірлеушіге </a:t>
            </a:r>
            <a:r>
              <a:rPr dirty="0" sz="2000" spc="114">
                <a:latin typeface="Calibri"/>
                <a:cs typeface="Calibri"/>
              </a:rPr>
              <a:t>бағдарламалық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жасақтама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жасаушылар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мен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дизайнерлер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тобын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құрудың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арзан </a:t>
            </a:r>
            <a:r>
              <a:rPr dirty="0" sz="2000" spc="-10">
                <a:latin typeface="Calibri"/>
                <a:cs typeface="Calibri"/>
              </a:rPr>
              <a:t>баламасын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алуға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көмектеседі.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000" spc="105">
                <a:latin typeface="Calibri"/>
                <a:cs typeface="Calibri"/>
              </a:rPr>
              <a:t>AppMaster-</a:t>
            </a:r>
            <a:r>
              <a:rPr dirty="0" sz="2000" spc="90">
                <a:latin typeface="Calibri"/>
                <a:cs typeface="Calibri"/>
              </a:rPr>
              <a:t>SeaTable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шаблондарына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ұқсас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бағдарламалау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дағдыларынсыз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бірегей </a:t>
            </a:r>
            <a:r>
              <a:rPr dirty="0" sz="2000">
                <a:latin typeface="Calibri"/>
                <a:cs typeface="Calibri"/>
              </a:rPr>
              <a:t>қолданбалы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экожүйені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құрудың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танымал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құралдарының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бірі.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AppMaster-</a:t>
            </a:r>
            <a:r>
              <a:rPr dirty="0" sz="2000">
                <a:latin typeface="Calibri"/>
                <a:cs typeface="Calibri"/>
              </a:rPr>
              <a:t>дің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сұлулығы-</a:t>
            </a:r>
            <a:r>
              <a:rPr dirty="0" sz="2000" spc="-25">
                <a:latin typeface="Calibri"/>
                <a:cs typeface="Calibri"/>
              </a:rPr>
              <a:t>бұл </a:t>
            </a:r>
            <a:r>
              <a:rPr dirty="0" sz="2000">
                <a:latin typeface="Calibri"/>
                <a:cs typeface="Calibri"/>
              </a:rPr>
              <a:t>қосымшаның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артқы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жағын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қамтамасыз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етеді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сіз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оның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кодын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пайдалана </a:t>
            </a:r>
            <a:r>
              <a:rPr dirty="0" sz="2000" spc="185">
                <a:latin typeface="Calibri"/>
                <a:cs typeface="Calibri"/>
              </a:rPr>
              <a:t>аласыз.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Бұл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170">
                <a:latin typeface="Calibri"/>
                <a:cs typeface="Calibri"/>
              </a:rPr>
              <a:t>Даму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195">
                <a:latin typeface="Calibri"/>
                <a:cs typeface="Calibri"/>
              </a:rPr>
              <a:t>шешімдері</a:t>
            </a:r>
            <a:r>
              <a:rPr dirty="0" sz="2000" spc="495">
                <a:latin typeface="Calibri"/>
                <a:cs typeface="Calibri"/>
              </a:rPr>
              <a:t> </a:t>
            </a:r>
            <a:r>
              <a:rPr dirty="0" sz="2000" spc="190">
                <a:latin typeface="Calibri"/>
                <a:cs typeface="Calibri"/>
              </a:rPr>
              <a:t>Жасанды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204">
                <a:latin typeface="Calibri"/>
                <a:cs typeface="Calibri"/>
              </a:rPr>
              <a:t>интеллектке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204">
                <a:latin typeface="Calibri"/>
                <a:cs typeface="Calibri"/>
              </a:rPr>
              <a:t>негізделген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190">
                <a:latin typeface="Calibri"/>
                <a:cs typeface="Calibri"/>
              </a:rPr>
              <a:t>құралдар </a:t>
            </a:r>
            <a:r>
              <a:rPr dirty="0" sz="2000">
                <a:latin typeface="Calibri"/>
                <a:cs typeface="Calibri"/>
              </a:rPr>
              <a:t>пайдаланушыларға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өнімдерді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Интернетте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іске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қосу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деректер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үлгілерін </a:t>
            </a:r>
            <a:r>
              <a:rPr dirty="0" sz="2000">
                <a:latin typeface="Calibri"/>
                <a:cs typeface="Calibri"/>
              </a:rPr>
              <a:t>пайдалануға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құралдардың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мүмкіндіктерін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түсіну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Сіз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құжаттама </a:t>
            </a:r>
            <a:r>
              <a:rPr dirty="0" sz="2000">
                <a:latin typeface="Calibri"/>
                <a:cs typeface="Calibri"/>
              </a:rPr>
              <a:t>бөлімінен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ақпарат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аласыз.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Құралдардың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ерекшеліктері: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8259" y="598805"/>
            <a:ext cx="293306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1.</a:t>
            </a:r>
            <a:r>
              <a:rPr dirty="0" sz="2000" spc="-25"/>
              <a:t> </a:t>
            </a:r>
            <a:r>
              <a:rPr dirty="0" sz="2000"/>
              <a:t>Бастапқы</a:t>
            </a:r>
            <a:r>
              <a:rPr dirty="0" sz="2000" spc="-25"/>
              <a:t> </a:t>
            </a:r>
            <a:r>
              <a:rPr dirty="0" sz="2000"/>
              <a:t>код</a:t>
            </a:r>
            <a:r>
              <a:rPr dirty="0" sz="2000" spc="-25"/>
              <a:t> </a:t>
            </a:r>
            <a:r>
              <a:rPr dirty="0" sz="2000" spc="-10"/>
              <a:t>енгізілген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656590" y="1208405"/>
            <a:ext cx="9241790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жетілдірілген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жасанды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интеллект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мүмкіндіктерін пайдаланады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әзірлеушілерге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ұсынады;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сондықтан пайдаланушыларға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техникалық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дағдылар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туралы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 </a:t>
            </a:r>
            <a:r>
              <a:rPr dirty="0" sz="2000">
                <a:latin typeface="Calibri"/>
                <a:cs typeface="Calibri"/>
              </a:rPr>
              <a:t>емес.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кез-</a:t>
            </a:r>
            <a:r>
              <a:rPr dirty="0" sz="2000">
                <a:latin typeface="Calibri"/>
                <a:cs typeface="Calibri"/>
              </a:rPr>
              <a:t>келген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бағдарламаның/веб-</a:t>
            </a:r>
            <a:r>
              <a:rPr dirty="0" sz="2000" spc="-10">
                <a:latin typeface="Calibri"/>
                <a:cs typeface="Calibri"/>
              </a:rPr>
              <a:t>сайттың/қосымшаның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негізі </a:t>
            </a:r>
            <a:r>
              <a:rPr dirty="0" sz="2000">
                <a:latin typeface="Calibri"/>
                <a:cs typeface="Calibri"/>
              </a:rPr>
              <a:t>болып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табылады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Бағдарламаның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құрылымын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көрсетеді.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шешімдерді </a:t>
            </a:r>
            <a:r>
              <a:rPr dirty="0" sz="2000">
                <a:latin typeface="Calibri"/>
                <a:cs typeface="Calibri"/>
              </a:rPr>
              <a:t>қолдана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отырып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жасалған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қосымшада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оқуға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жетімді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болады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және </a:t>
            </a:r>
            <a:r>
              <a:rPr dirty="0" sz="2000" spc="-10">
                <a:latin typeface="Calibri"/>
                <a:cs typeface="Calibri"/>
              </a:rPr>
              <a:t>бағдарламашыларды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түсіну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қарапайым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мәтін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түрінде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жасалады.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Сонымен </a:t>
            </a:r>
            <a:r>
              <a:rPr dirty="0" sz="2000">
                <a:latin typeface="Calibri"/>
                <a:cs typeface="Calibri"/>
              </a:rPr>
              <a:t>қатар,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қосымшаны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жасаушыға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жұмысты </a:t>
            </a:r>
            <a:r>
              <a:rPr dirty="0" sz="2000">
                <a:latin typeface="Calibri"/>
                <a:cs typeface="Calibri"/>
              </a:rPr>
              <a:t>жеңілдетеді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бағдарламалық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жасақтама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жасаушылардың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жобаны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кодтау </a:t>
            </a:r>
            <a:r>
              <a:rPr dirty="0" sz="2000">
                <a:latin typeface="Calibri"/>
                <a:cs typeface="Calibri"/>
              </a:rPr>
              <a:t>туралы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ойларын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бұзудың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жоқ.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6083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2.</a:t>
            </a:r>
            <a:r>
              <a:rPr dirty="0" sz="2000" spc="-35"/>
              <a:t> </a:t>
            </a:r>
            <a:r>
              <a:rPr dirty="0" sz="2000"/>
              <a:t>Жасанды</a:t>
            </a:r>
            <a:r>
              <a:rPr dirty="0" sz="2000" spc="-30"/>
              <a:t> </a:t>
            </a:r>
            <a:r>
              <a:rPr dirty="0" sz="2000"/>
              <a:t>интеллект</a:t>
            </a:r>
            <a:r>
              <a:rPr dirty="0" sz="2000" spc="-35"/>
              <a:t> </a:t>
            </a:r>
            <a:r>
              <a:rPr dirty="0" sz="2000"/>
              <a:t>жасаған</a:t>
            </a:r>
            <a:r>
              <a:rPr dirty="0" sz="2000" spc="-35"/>
              <a:t> </a:t>
            </a:r>
            <a:r>
              <a:rPr dirty="0" sz="2000"/>
              <a:t>нағыз</a:t>
            </a:r>
            <a:r>
              <a:rPr dirty="0" sz="2000" spc="-35"/>
              <a:t> </a:t>
            </a:r>
            <a:r>
              <a:rPr dirty="0" sz="2000" spc="-10"/>
              <a:t>сервер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227302"/>
            <a:ext cx="10013315" cy="14503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Low-code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қосымшаларын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адамның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қатысуынсыз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ең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жақсы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тәжірибелерді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қолдана </a:t>
            </a:r>
            <a:r>
              <a:rPr dirty="0" sz="2000">
                <a:latin typeface="Calibri"/>
                <a:cs typeface="Calibri"/>
              </a:rPr>
              <a:t>отырып,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таза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жасайды.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бағдарламаны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қолдауды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кеңейтетін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және </a:t>
            </a:r>
            <a:r>
              <a:rPr dirty="0" sz="2000" spc="105">
                <a:latin typeface="Calibri"/>
                <a:cs typeface="Calibri"/>
              </a:rPr>
              <a:t>no-</a:t>
            </a:r>
            <a:r>
              <a:rPr dirty="0" sz="2000" spc="70">
                <a:latin typeface="Calibri"/>
                <a:cs typeface="Calibri"/>
              </a:rPr>
              <a:t>code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платформасын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ыңғайлы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пайдалануға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мүмкіндік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беретін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ең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жаңа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жасанды </a:t>
            </a:r>
            <a:r>
              <a:rPr dirty="0" sz="2000">
                <a:latin typeface="Calibri"/>
                <a:cs typeface="Calibri"/>
              </a:rPr>
              <a:t>интеллект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технологияларын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қолдана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отырып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жасалған.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072639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3.</a:t>
            </a:r>
            <a:r>
              <a:rPr dirty="0" sz="2000" spc="-40"/>
              <a:t> </a:t>
            </a:r>
            <a:r>
              <a:rPr dirty="0" sz="2000"/>
              <a:t>Тек</a:t>
            </a:r>
            <a:r>
              <a:rPr dirty="0" sz="2000" spc="-35"/>
              <a:t> </a:t>
            </a:r>
            <a:r>
              <a:rPr dirty="0" sz="2000"/>
              <a:t>визуалды</a:t>
            </a:r>
            <a:r>
              <a:rPr dirty="0" sz="2000" spc="-35"/>
              <a:t> </a:t>
            </a:r>
            <a:r>
              <a:rPr dirty="0" sz="2000"/>
              <a:t>өңдеу</a:t>
            </a:r>
            <a:r>
              <a:rPr dirty="0" sz="2000" spc="-45"/>
              <a:t> </a:t>
            </a:r>
            <a:r>
              <a:rPr dirty="0" sz="2000" spc="-10"/>
              <a:t>құралдары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227302"/>
            <a:ext cx="10015220" cy="2875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85">
                <a:latin typeface="Calibri"/>
                <a:cs typeface="Calibri"/>
              </a:rPr>
              <a:t>Бағдарламалық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жасақтаманы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жасау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айлар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мен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жылдарға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созылатын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уақыт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болды. </a:t>
            </a:r>
            <a:r>
              <a:rPr dirty="0" sz="2000">
                <a:latin typeface="Calibri"/>
                <a:cs typeface="Calibri"/>
              </a:rPr>
              <a:t>Әзірлеушілер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тобы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жобаның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қайталануын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аяқтау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әзірлеуге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қатысты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көп </a:t>
            </a:r>
            <a:r>
              <a:rPr dirty="0" sz="2000">
                <a:latin typeface="Calibri"/>
                <a:cs typeface="Calibri"/>
              </a:rPr>
              <a:t>уақытты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етті.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Бүгінгі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таңда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құралдарды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тек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сағат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мәселесі.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no-</a:t>
            </a:r>
            <a:r>
              <a:rPr dirty="0" sz="2000" spc="-20">
                <a:latin typeface="Calibri"/>
                <a:cs typeface="Calibri"/>
              </a:rPr>
              <a:t>code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платформаларында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визуалды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өңдеу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құралдары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тәуекелсіз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және </a:t>
            </a:r>
            <a:r>
              <a:rPr dirty="0" sz="2000" spc="-10">
                <a:latin typeface="Calibri"/>
                <a:cs typeface="Calibri"/>
              </a:rPr>
              <a:t>қиындықсыз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бәріне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қамқорлық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жасай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алады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оларды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сіздің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қажеттіліктеріңізге </a:t>
            </a:r>
            <a:r>
              <a:rPr dirty="0" sz="2000">
                <a:latin typeface="Calibri"/>
                <a:cs typeface="Calibri"/>
              </a:rPr>
              <a:t>сәйкес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қажетті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өзгерістермен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жобаңыз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пайдалана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алады.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құралдарының </a:t>
            </a:r>
            <a:r>
              <a:rPr dirty="0" sz="2000" spc="45">
                <a:latin typeface="Calibri"/>
                <a:cs typeface="Calibri"/>
              </a:rPr>
              <a:t>көпшілігінде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ыңғайлы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drag-</a:t>
            </a:r>
            <a:r>
              <a:rPr dirty="0" sz="2000" spc="55">
                <a:latin typeface="Calibri"/>
                <a:cs typeface="Calibri"/>
              </a:rPr>
              <a:t>and-</a:t>
            </a:r>
            <a:r>
              <a:rPr dirty="0" sz="2000">
                <a:latin typeface="Calibri"/>
                <a:cs typeface="Calibri"/>
              </a:rPr>
              <a:t>drop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мүмкіндіктері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шағын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иелері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үшін қолданбаларды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әзірлеуді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жеңілдетеді.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447925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4.</a:t>
            </a:r>
            <a:r>
              <a:rPr dirty="0" sz="2000" spc="-25"/>
              <a:t> </a:t>
            </a:r>
            <a:r>
              <a:rPr dirty="0" sz="2000" spc="-10"/>
              <a:t>Әзірлеушілерге</a:t>
            </a:r>
            <a:r>
              <a:rPr dirty="0" sz="2000" spc="-25"/>
              <a:t> </a:t>
            </a:r>
            <a:r>
              <a:rPr dirty="0" sz="2000"/>
              <a:t>арналған</a:t>
            </a:r>
            <a:r>
              <a:rPr dirty="0" sz="2000" spc="-25"/>
              <a:t> </a:t>
            </a:r>
            <a:r>
              <a:rPr dirty="0" sz="2000"/>
              <a:t>серіктестік</a:t>
            </a:r>
            <a:r>
              <a:rPr dirty="0" sz="2000" spc="-25"/>
              <a:t> </a:t>
            </a:r>
            <a:r>
              <a:rPr dirty="0" sz="2000" spc="-10"/>
              <a:t>бағдарлама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227302"/>
            <a:ext cx="10013315" cy="25190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80">
                <a:latin typeface="Calibri"/>
                <a:cs typeface="Calibri"/>
              </a:rPr>
              <a:t>AppMaster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сияқты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қосымшаны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жасаушылар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пайдаланушыларға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клиенттері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үшін </a:t>
            </a:r>
            <a:r>
              <a:rPr dirty="0" sz="2000">
                <a:latin typeface="Calibri"/>
                <a:cs typeface="Calibri"/>
              </a:rPr>
              <a:t>қосымшаларды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әзірлегені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қысқа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мерзімде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сыйақы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алуға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no- 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құралдары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тұтынушылар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әзірлеушілерге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ыңғайлы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нақты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режимінде </a:t>
            </a:r>
            <a:r>
              <a:rPr dirty="0" sz="2000" spc="70">
                <a:latin typeface="Calibri"/>
                <a:cs typeface="Calibri"/>
              </a:rPr>
              <a:t>жұмыс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істейді,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бұл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сіздің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кәсіби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өсуіңізге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ықпал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етеді.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Әзірлеушілердің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серіктестік </a:t>
            </a:r>
            <a:r>
              <a:rPr dirty="0" sz="2000" spc="60">
                <a:latin typeface="Calibri"/>
                <a:cs typeface="Calibri"/>
              </a:rPr>
              <a:t>бағдарламасының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мүшесі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болу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AppMaster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ресми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сайтына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кіріп,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"серіктес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болу" </a:t>
            </a:r>
            <a:r>
              <a:rPr dirty="0" sz="2000" spc="10">
                <a:latin typeface="Calibri"/>
                <a:cs typeface="Calibri"/>
              </a:rPr>
              <a:t>қойындысын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басу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керек.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No-</a:t>
            </a:r>
            <a:r>
              <a:rPr dirty="0" sz="2000" spc="10">
                <a:latin typeface="Calibri"/>
                <a:cs typeface="Calibri"/>
              </a:rPr>
              <a:t>code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сарапшылар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қауымдастығына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қосылу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арқылы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келесі артықшылықтарды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пайдалануға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74955">
              <a:lnSpc>
                <a:spcPct val="100000"/>
              </a:lnSpc>
              <a:spcBef>
                <a:spcPts val="105"/>
              </a:spcBef>
            </a:pPr>
            <a:r>
              <a:rPr dirty="0"/>
              <a:t>Қолданбаларды</a:t>
            </a:r>
            <a:r>
              <a:rPr dirty="0" spc="-90"/>
              <a:t> </a:t>
            </a:r>
            <a:r>
              <a:rPr dirty="0"/>
              <a:t>әзірлеуге</a:t>
            </a:r>
            <a:r>
              <a:rPr dirty="0" spc="-80"/>
              <a:t> </a:t>
            </a:r>
            <a:r>
              <a:rPr dirty="0"/>
              <a:t>арналған</a:t>
            </a:r>
            <a:r>
              <a:rPr dirty="0" spc="-80"/>
              <a:t> </a:t>
            </a:r>
            <a:r>
              <a:rPr dirty="0" spc="-10"/>
              <a:t>No-</a:t>
            </a:r>
            <a:r>
              <a:rPr dirty="0"/>
              <a:t>code</a:t>
            </a:r>
            <a:r>
              <a:rPr dirty="0" spc="-80"/>
              <a:t> </a:t>
            </a:r>
            <a:r>
              <a:rPr dirty="0"/>
              <a:t>және</a:t>
            </a:r>
            <a:r>
              <a:rPr dirty="0" spc="-80"/>
              <a:t> </a:t>
            </a:r>
            <a:r>
              <a:rPr dirty="0" spc="-10"/>
              <a:t>low-</a:t>
            </a:r>
            <a:r>
              <a:rPr dirty="0" spc="-20"/>
              <a:t>code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9555" y="1190244"/>
            <a:ext cx="4981956" cy="381914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6709" y="851026"/>
            <a:ext cx="9020175" cy="5641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75234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Соңғы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жылдары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даму </a:t>
            </a:r>
            <a:r>
              <a:rPr dirty="0" sz="2000" spc="-10">
                <a:latin typeface="Calibri"/>
                <a:cs typeface="Calibri"/>
              </a:rPr>
              <a:t>шешімдері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дамудың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маңызды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бөлігіне айналды</a:t>
            </a:r>
            <a:endParaRPr sz="2000">
              <a:latin typeface="Calibri"/>
              <a:cs typeface="Calibri"/>
            </a:endParaRPr>
          </a:p>
          <a:p>
            <a:pPr marL="12700" marR="4898390">
              <a:lnSpc>
                <a:spcPct val="120000"/>
              </a:lnSpc>
              <a:spcBef>
                <a:spcPts val="25"/>
              </a:spcBef>
            </a:pPr>
            <a:r>
              <a:rPr dirty="0" sz="2000">
                <a:latin typeface="Calibri"/>
                <a:cs typeface="Calibri"/>
              </a:rPr>
              <a:t>кәсіпорын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деңгейіндегі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қосымшалар. </a:t>
            </a:r>
            <a:r>
              <a:rPr dirty="0" sz="2000">
                <a:latin typeface="Calibri"/>
                <a:cs typeface="Calibri"/>
              </a:rPr>
              <a:t>Компанияларға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қажет </a:t>
            </a:r>
            <a:r>
              <a:rPr dirty="0" sz="2000">
                <a:latin typeface="Calibri"/>
                <a:cs typeface="Calibri"/>
              </a:rPr>
              <a:t>сандық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түрлендіруге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арналған қосымшаларды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әзірлеу.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тәсіл бағдарламалық жасақтаманы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</a:t>
            </a:r>
            <a:endParaRPr sz="2000">
              <a:latin typeface="Calibri"/>
              <a:cs typeface="Calibri"/>
            </a:endParaRPr>
          </a:p>
          <a:p>
            <a:pPr marL="12700" marR="4657725">
              <a:lnSpc>
                <a:spcPct val="116900"/>
              </a:lnSpc>
            </a:pPr>
            <a:r>
              <a:rPr dirty="0" sz="2000" spc="-20">
                <a:latin typeface="Calibri"/>
                <a:cs typeface="Calibri"/>
              </a:rPr>
              <a:t>бизнес-</a:t>
            </a:r>
            <a:r>
              <a:rPr dirty="0" sz="2000">
                <a:latin typeface="Calibri"/>
                <a:cs typeface="Calibri"/>
              </a:rPr>
              <a:t>процестерді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басқаруға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арналған қосымшалар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дәстүрлі </a:t>
            </a:r>
            <a:r>
              <a:rPr dirty="0" sz="2000">
                <a:latin typeface="Calibri"/>
                <a:cs typeface="Calibri"/>
              </a:rPr>
              <a:t>дамуды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ауыстырды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идеяны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алға </a:t>
            </a:r>
            <a:r>
              <a:rPr dirty="0" sz="2000">
                <a:latin typeface="Calibri"/>
                <a:cs typeface="Calibri"/>
              </a:rPr>
              <a:t>тартты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"азаматтық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әзірлеушілер".</a:t>
            </a:r>
            <a:endParaRPr sz="2000">
              <a:latin typeface="Calibri"/>
              <a:cs typeface="Calibri"/>
            </a:endParaRPr>
          </a:p>
          <a:p>
            <a:pPr marL="90805" marR="5080">
              <a:lnSpc>
                <a:spcPct val="100000"/>
              </a:lnSpc>
              <a:spcBef>
                <a:spcPts val="565"/>
              </a:spcBef>
            </a:pPr>
            <a:r>
              <a:rPr dirty="0" sz="2000">
                <a:latin typeface="Calibri"/>
                <a:cs typeface="Calibri"/>
              </a:rPr>
              <a:t>Көбірек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құралдары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бағдарламалауды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оңтайландыру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визуалды интерфейстерді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құралдардың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көмегімен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иелеріне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визуалды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операцияларын автоматтандыру.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963" y="1226667"/>
            <a:ext cx="10014585" cy="43364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 indent="231140">
              <a:lnSpc>
                <a:spcPct val="116900"/>
              </a:lnSpc>
              <a:spcBef>
                <a:spcPts val="95"/>
              </a:spcBef>
              <a:buChar char="-"/>
              <a:tabLst>
                <a:tab pos="243840" algn="l"/>
              </a:tabLst>
            </a:pPr>
            <a:r>
              <a:rPr dirty="0" sz="2000">
                <a:latin typeface="Calibri"/>
                <a:cs typeface="Calibri"/>
              </a:rPr>
              <a:t>Жетілдірілген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құралдары.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AppMaster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иесіне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бұлттық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қолданбаларды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кез </a:t>
            </a:r>
            <a:r>
              <a:rPr dirty="0" sz="2000" spc="50">
                <a:latin typeface="Calibri"/>
                <a:cs typeface="Calibri"/>
              </a:rPr>
              <a:t>келген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жерде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орналастыруға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мүмкіндік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береді.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Әзірлеу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құралдары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келген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жерде </a:t>
            </a:r>
            <a:r>
              <a:rPr dirty="0" sz="2000" spc="-10">
                <a:latin typeface="Calibri"/>
                <a:cs typeface="Calibri"/>
              </a:rPr>
              <a:t>қолданбаларға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өзгерістер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енгізу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жетімді.</a:t>
            </a:r>
            <a:endParaRPr sz="2000">
              <a:latin typeface="Calibri"/>
              <a:cs typeface="Calibri"/>
            </a:endParaRPr>
          </a:p>
          <a:p>
            <a:pPr algn="just" marL="12700" marR="5080" indent="231140">
              <a:lnSpc>
                <a:spcPct val="116900"/>
              </a:lnSpc>
              <a:spcBef>
                <a:spcPts val="95"/>
              </a:spcBef>
              <a:buChar char="-"/>
              <a:tabLst>
                <a:tab pos="243840" algn="l"/>
              </a:tabLst>
            </a:pPr>
            <a:r>
              <a:rPr dirty="0" sz="2000">
                <a:latin typeface="Calibri"/>
                <a:cs typeface="Calibri"/>
              </a:rPr>
              <a:t>Қорғасын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генерациясы.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AppMaster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көмегімен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бағдарламалық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қосымшаны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жасағаннан </a:t>
            </a:r>
            <a:r>
              <a:rPr dirty="0" sz="2000">
                <a:latin typeface="Calibri"/>
                <a:cs typeface="Calibri"/>
              </a:rPr>
              <a:t>кейін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істей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бастағанда,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бұлтқа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негізделген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қолданбаларға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көбірек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трафикті </a:t>
            </a:r>
            <a:r>
              <a:rPr dirty="0" sz="2000">
                <a:latin typeface="Calibri"/>
                <a:cs typeface="Calibri"/>
              </a:rPr>
              <a:t>тартуға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конверсия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жылдамдығын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арттыруға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  <a:p>
            <a:pPr algn="just" marL="12700" marR="5080" indent="231140">
              <a:lnSpc>
                <a:spcPct val="116900"/>
              </a:lnSpc>
              <a:spcBef>
                <a:spcPts val="95"/>
              </a:spcBef>
              <a:buChar char="-"/>
              <a:tabLst>
                <a:tab pos="243840" algn="l"/>
              </a:tabLst>
            </a:pPr>
            <a:r>
              <a:rPr dirty="0" sz="2000" spc="70">
                <a:latin typeface="Calibri"/>
                <a:cs typeface="Calibri"/>
              </a:rPr>
              <a:t>Оқытуды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ұсыну.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Осы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low-</a:t>
            </a:r>
            <a:r>
              <a:rPr dirty="0" sz="2000" spc="60">
                <a:latin typeface="Calibri"/>
                <a:cs typeface="Calibri"/>
              </a:rPr>
              <a:t>code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әзірлеу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платформасын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әзірлеушілердің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Серіктестік </a:t>
            </a:r>
            <a:r>
              <a:rPr dirty="0" sz="2000">
                <a:latin typeface="Calibri"/>
                <a:cs typeface="Calibri"/>
              </a:rPr>
              <a:t>бағдарламасы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оқытуды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кезінде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кездесетін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қиындықтарды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жеңуге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</a:t>
            </a:r>
            <a:endParaRPr sz="2000">
              <a:latin typeface="Calibri"/>
              <a:cs typeface="Calibri"/>
            </a:endParaRPr>
          </a:p>
          <a:p>
            <a:pPr algn="just" marL="12700" marR="5080" indent="231140">
              <a:lnSpc>
                <a:spcPct val="116900"/>
              </a:lnSpc>
              <a:spcBef>
                <a:spcPts val="95"/>
              </a:spcBef>
              <a:buChar char="-"/>
              <a:tabLst>
                <a:tab pos="243840" algn="l"/>
              </a:tabLst>
            </a:pPr>
            <a:r>
              <a:rPr dirty="0" sz="2000" spc="55">
                <a:latin typeface="Calibri"/>
                <a:cs typeface="Calibri"/>
              </a:rPr>
              <a:t>Бәсекеге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қабілетті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баға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ұсыныңыз.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әзірлеу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платформасы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бизнес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иелеріне </a:t>
            </a:r>
            <a:r>
              <a:rPr dirty="0" sz="2000">
                <a:latin typeface="Calibri"/>
                <a:cs typeface="Calibri"/>
              </a:rPr>
              <a:t>бюджетіне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ауыртпалық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түсірмей,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бәсекеге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қабілетті </a:t>
            </a:r>
            <a:r>
              <a:rPr dirty="0" sz="2000">
                <a:latin typeface="Calibri"/>
                <a:cs typeface="Calibri"/>
              </a:rPr>
              <a:t>бағаны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төлеуге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көмектеседі.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No-</a:t>
            </a:r>
            <a:r>
              <a:rPr dirty="0" sz="2000"/>
              <a:t>code</a:t>
            </a:r>
            <a:r>
              <a:rPr dirty="0" sz="2000" spc="-65"/>
              <a:t> </a:t>
            </a:r>
            <a:r>
              <a:rPr dirty="0" sz="2000"/>
              <a:t>әзірлеушілерді</a:t>
            </a:r>
            <a:r>
              <a:rPr dirty="0" sz="2000" spc="-55"/>
              <a:t> </a:t>
            </a:r>
            <a:r>
              <a:rPr dirty="0" sz="2000"/>
              <a:t>алмастыра</a:t>
            </a:r>
            <a:r>
              <a:rPr dirty="0" sz="2000" spc="-65"/>
              <a:t> </a:t>
            </a:r>
            <a:r>
              <a:rPr dirty="0" sz="2000" spc="-25"/>
              <a:t>ма?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227302"/>
            <a:ext cx="10015220" cy="4312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120">
                <a:latin typeface="Calibri"/>
                <a:cs typeface="Calibri"/>
              </a:rPr>
              <a:t>No-</a:t>
            </a:r>
            <a:r>
              <a:rPr dirty="0" sz="2000" spc="85">
                <a:latin typeface="Calibri"/>
                <a:cs typeface="Calibri"/>
              </a:rPr>
              <a:t>code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әзірлеу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платформаларының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айналасындағы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дүрбелеңнен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кейін,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әзірлеу </a:t>
            </a:r>
            <a:r>
              <a:rPr dirty="0" sz="2000">
                <a:latin typeface="Calibri"/>
                <a:cs typeface="Calibri"/>
              </a:rPr>
              <a:t>технологиясы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әзірлеушілерді/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low-code-мен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алмастыра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ма,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жоқ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деген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сұрақ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кеңінен </a:t>
            </a:r>
            <a:r>
              <a:rPr dirty="0" sz="2000" spc="60">
                <a:latin typeface="Calibri"/>
                <a:cs typeface="Calibri"/>
              </a:rPr>
              <a:t>талқыланады.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сұрақтарға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нақты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жауап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жоқ.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Low-</a:t>
            </a:r>
            <a:r>
              <a:rPr dirty="0" sz="2000" spc="55">
                <a:latin typeface="Calibri"/>
                <a:cs typeface="Calibri"/>
              </a:rPr>
              <a:t>code/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no-</a:t>
            </a:r>
            <a:r>
              <a:rPr dirty="0" sz="2000" spc="55">
                <a:latin typeface="Calibri"/>
                <a:cs typeface="Calibri"/>
              </a:rPr>
              <a:t>code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платформаларын </a:t>
            </a:r>
            <a:r>
              <a:rPr dirty="0" sz="2000" spc="-20">
                <a:latin typeface="Calibri"/>
                <a:cs typeface="Calibri"/>
              </a:rPr>
              <a:t>пайдалануды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таңдау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кәсіби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әзірлеушілерді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жалдау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жасалатын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қолданбаның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сипатына байланысты.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000" spc="75">
                <a:latin typeface="Calibri"/>
                <a:cs typeface="Calibri"/>
              </a:rPr>
              <a:t>Деректер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базасына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негізделген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шешімдер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кез-</a:t>
            </a:r>
            <a:r>
              <a:rPr dirty="0" sz="2000" spc="70">
                <a:latin typeface="Calibri"/>
                <a:cs typeface="Calibri"/>
              </a:rPr>
              <a:t>келген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тектегі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адамдар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үшін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әртүрлі </a:t>
            </a:r>
            <a:r>
              <a:rPr dirty="0" sz="2000" spc="45">
                <a:latin typeface="Calibri"/>
                <a:cs typeface="Calibri"/>
              </a:rPr>
              <a:t>функциялары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қосымшалар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жасауға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арналған.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Әрине,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құралдары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ұзақ </a:t>
            </a:r>
            <a:r>
              <a:rPr dirty="0" sz="2000" spc="55">
                <a:latin typeface="Calibri"/>
                <a:cs typeface="Calibri"/>
              </a:rPr>
              <a:t>жолдан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өтті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компаниялар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шешімдерді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өздерінің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әлеуетті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клиенттеріне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қол </a:t>
            </a:r>
            <a:r>
              <a:rPr dirty="0" sz="2000">
                <a:latin typeface="Calibri"/>
                <a:cs typeface="Calibri"/>
              </a:rPr>
              <a:t>жетімділікті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арттыру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пайдаланады.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no-code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шешімдері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кіріктірілген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drag- and-</a:t>
            </a:r>
            <a:r>
              <a:rPr dirty="0" sz="2000">
                <a:latin typeface="Calibri"/>
                <a:cs typeface="Calibri"/>
              </a:rPr>
              <a:t>drop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элементтерін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ұсынады.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Сол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сияқты,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SeaTable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бағдарламасында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талаптарына </a:t>
            </a:r>
            <a:r>
              <a:rPr dirty="0" sz="2000">
                <a:latin typeface="Calibri"/>
                <a:cs typeface="Calibri"/>
              </a:rPr>
              <a:t>сәйкес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масштабтау,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қайта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өзгерту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кеңінен </a:t>
            </a:r>
            <a:r>
              <a:rPr dirty="0" sz="2000" spc="-20">
                <a:latin typeface="Calibri"/>
                <a:cs typeface="Calibri"/>
              </a:rPr>
              <a:t>қолданылатын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бірдей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мүмкіндіктерді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табуға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No-</a:t>
            </a:r>
            <a:r>
              <a:rPr dirty="0" sz="2000"/>
              <a:t>code</a:t>
            </a:r>
            <a:r>
              <a:rPr dirty="0" sz="2000" spc="-65"/>
              <a:t> </a:t>
            </a:r>
            <a:r>
              <a:rPr dirty="0" sz="2000"/>
              <a:t>әзірлеушілерді</a:t>
            </a:r>
            <a:r>
              <a:rPr dirty="0" sz="2000" spc="-55"/>
              <a:t> </a:t>
            </a:r>
            <a:r>
              <a:rPr dirty="0" sz="2000"/>
              <a:t>алмастыра</a:t>
            </a:r>
            <a:r>
              <a:rPr dirty="0" sz="2000" spc="-65"/>
              <a:t> </a:t>
            </a:r>
            <a:r>
              <a:rPr dirty="0" sz="2000" spc="-25"/>
              <a:t>ма?</a:t>
            </a:r>
            <a:endParaRPr sz="2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4791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pc="50"/>
              <a:t>No-</a:t>
            </a:r>
            <a:r>
              <a:rPr dirty="0" spc="10"/>
              <a:t>code</a:t>
            </a:r>
            <a:r>
              <a:rPr dirty="0" spc="340"/>
              <a:t> </a:t>
            </a:r>
            <a:r>
              <a:rPr dirty="0" spc="10"/>
              <a:t>платформалары</a:t>
            </a:r>
            <a:r>
              <a:rPr dirty="0" spc="340"/>
              <a:t> </a:t>
            </a:r>
            <a:r>
              <a:rPr dirty="0" spc="10"/>
              <a:t>бағдарламашыларға</a:t>
            </a:r>
            <a:r>
              <a:rPr dirty="0" spc="340"/>
              <a:t> </a:t>
            </a:r>
            <a:r>
              <a:rPr dirty="0" spc="10"/>
              <a:t>даму</a:t>
            </a:r>
            <a:r>
              <a:rPr dirty="0" spc="345"/>
              <a:t> </a:t>
            </a:r>
            <a:r>
              <a:rPr dirty="0" spc="10"/>
              <a:t>процесін</a:t>
            </a:r>
            <a:r>
              <a:rPr dirty="0" spc="345"/>
              <a:t> </a:t>
            </a:r>
            <a:r>
              <a:rPr dirty="0" spc="10"/>
              <a:t>тез</a:t>
            </a:r>
            <a:r>
              <a:rPr dirty="0" spc="340"/>
              <a:t> </a:t>
            </a:r>
            <a:r>
              <a:rPr dirty="0" spc="10"/>
              <a:t>аяқтауға</a:t>
            </a:r>
            <a:r>
              <a:rPr dirty="0" spc="345"/>
              <a:t> </a:t>
            </a:r>
            <a:r>
              <a:rPr dirty="0" spc="35"/>
              <a:t>көмектеседі. </a:t>
            </a:r>
            <a:r>
              <a:rPr dirty="0" spc="75"/>
              <a:t>Жаңадан</a:t>
            </a:r>
            <a:r>
              <a:rPr dirty="0" spc="220"/>
              <a:t> </a:t>
            </a:r>
            <a:r>
              <a:rPr dirty="0" spc="70"/>
              <a:t>келген</a:t>
            </a:r>
            <a:r>
              <a:rPr dirty="0" spc="220"/>
              <a:t> </a:t>
            </a:r>
            <a:r>
              <a:rPr dirty="0" spc="75"/>
              <a:t>пайдаланушы</a:t>
            </a:r>
            <a:r>
              <a:rPr dirty="0" spc="215"/>
              <a:t> </a:t>
            </a:r>
            <a:r>
              <a:rPr dirty="0" spc="75"/>
              <a:t>SeaTable</a:t>
            </a:r>
            <a:r>
              <a:rPr dirty="0" spc="220"/>
              <a:t> </a:t>
            </a:r>
            <a:r>
              <a:rPr dirty="0" spc="75"/>
              <a:t>Mendix,</a:t>
            </a:r>
            <a:r>
              <a:rPr dirty="0" spc="220"/>
              <a:t> </a:t>
            </a:r>
            <a:r>
              <a:rPr dirty="0" spc="80"/>
              <a:t>OutSystems</a:t>
            </a:r>
            <a:r>
              <a:rPr dirty="0" spc="215"/>
              <a:t> </a:t>
            </a:r>
            <a:r>
              <a:rPr dirty="0" spc="65"/>
              <a:t>және</a:t>
            </a:r>
            <a:r>
              <a:rPr dirty="0" spc="229"/>
              <a:t> </a:t>
            </a:r>
            <a:r>
              <a:rPr dirty="0" spc="70"/>
              <a:t>басқа</a:t>
            </a:r>
            <a:r>
              <a:rPr dirty="0" spc="229"/>
              <a:t> </a:t>
            </a:r>
            <a:r>
              <a:rPr dirty="0"/>
              <a:t>да</a:t>
            </a:r>
            <a:r>
              <a:rPr dirty="0" spc="229"/>
              <a:t> </a:t>
            </a:r>
            <a:r>
              <a:rPr dirty="0" spc="100"/>
              <a:t>no-</a:t>
            </a:r>
            <a:r>
              <a:rPr dirty="0" spc="50"/>
              <a:t>code </a:t>
            </a:r>
            <a:r>
              <a:rPr dirty="0"/>
              <a:t>құралдары</a:t>
            </a:r>
            <a:r>
              <a:rPr dirty="0" spc="295"/>
              <a:t> </a:t>
            </a:r>
            <a:r>
              <a:rPr dirty="0"/>
              <a:t>сияқты</a:t>
            </a:r>
            <a:r>
              <a:rPr dirty="0" spc="295"/>
              <a:t> </a:t>
            </a:r>
            <a:r>
              <a:rPr dirty="0"/>
              <a:t>қалағанын</a:t>
            </a:r>
            <a:r>
              <a:rPr dirty="0" spc="320"/>
              <a:t> </a:t>
            </a:r>
            <a:r>
              <a:rPr dirty="0"/>
              <a:t>оңай</a:t>
            </a:r>
            <a:r>
              <a:rPr dirty="0" spc="310"/>
              <a:t> </a:t>
            </a:r>
            <a:r>
              <a:rPr dirty="0"/>
              <a:t>жасай</a:t>
            </a:r>
            <a:r>
              <a:rPr dirty="0" spc="310"/>
              <a:t> </a:t>
            </a:r>
            <a:r>
              <a:rPr dirty="0"/>
              <a:t>алады.</a:t>
            </a:r>
            <a:r>
              <a:rPr dirty="0" spc="315"/>
              <a:t> </a:t>
            </a:r>
            <a:r>
              <a:rPr dirty="0"/>
              <a:t>Негізгі</a:t>
            </a:r>
            <a:r>
              <a:rPr dirty="0" spc="320"/>
              <a:t> </a:t>
            </a:r>
            <a:r>
              <a:rPr dirty="0"/>
              <a:t>мүмкіндіктері</a:t>
            </a:r>
            <a:r>
              <a:rPr dirty="0" spc="315"/>
              <a:t> </a:t>
            </a:r>
            <a:r>
              <a:rPr dirty="0"/>
              <a:t>бар</a:t>
            </a:r>
            <a:r>
              <a:rPr dirty="0" spc="310"/>
              <a:t> </a:t>
            </a:r>
            <a:r>
              <a:rPr dirty="0" spc="-10"/>
              <a:t>қолданбаны </a:t>
            </a:r>
            <a:r>
              <a:rPr dirty="0"/>
              <a:t>жасау</a:t>
            </a:r>
            <a:r>
              <a:rPr dirty="0" spc="-60"/>
              <a:t> </a:t>
            </a:r>
            <a:r>
              <a:rPr dirty="0"/>
              <a:t>кезінде</a:t>
            </a:r>
            <a:r>
              <a:rPr dirty="0" spc="-55"/>
              <a:t> </a:t>
            </a:r>
            <a:r>
              <a:rPr dirty="0" spc="-10"/>
              <a:t>no-</a:t>
            </a:r>
            <a:r>
              <a:rPr dirty="0"/>
              <a:t>code</a:t>
            </a:r>
            <a:r>
              <a:rPr dirty="0" spc="-55"/>
              <a:t> </a:t>
            </a:r>
            <a:r>
              <a:rPr dirty="0"/>
              <a:t>әзірлеу</a:t>
            </a:r>
            <a:r>
              <a:rPr dirty="0" spc="-55"/>
              <a:t> </a:t>
            </a:r>
            <a:r>
              <a:rPr dirty="0" spc="-10"/>
              <a:t>платформаларын</a:t>
            </a:r>
            <a:r>
              <a:rPr dirty="0" spc="-60"/>
              <a:t> </a:t>
            </a:r>
            <a:r>
              <a:rPr dirty="0"/>
              <a:t>пайдалану</a:t>
            </a:r>
            <a:r>
              <a:rPr dirty="0" spc="-55"/>
              <a:t> </a:t>
            </a:r>
            <a:r>
              <a:rPr dirty="0" spc="-10"/>
              <a:t>ұсынылады.</a:t>
            </a: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pc="50"/>
              <a:t>Дегенмен,</a:t>
            </a:r>
            <a:r>
              <a:rPr dirty="0" spc="275"/>
              <a:t> </a:t>
            </a:r>
            <a:r>
              <a:rPr dirty="0" spc="60"/>
              <a:t>веб-</a:t>
            </a:r>
            <a:r>
              <a:rPr dirty="0"/>
              <a:t>сайтқа</a:t>
            </a:r>
            <a:r>
              <a:rPr dirty="0" spc="275"/>
              <a:t> </a:t>
            </a:r>
            <a:r>
              <a:rPr dirty="0"/>
              <a:t>немесе</a:t>
            </a:r>
            <a:r>
              <a:rPr dirty="0" spc="275"/>
              <a:t> </a:t>
            </a:r>
            <a:r>
              <a:rPr dirty="0" spc="45"/>
              <a:t>CRM,</a:t>
            </a:r>
            <a:r>
              <a:rPr dirty="0" spc="275"/>
              <a:t> </a:t>
            </a:r>
            <a:r>
              <a:rPr dirty="0"/>
              <a:t>ERP</a:t>
            </a:r>
            <a:r>
              <a:rPr dirty="0" spc="275"/>
              <a:t> </a:t>
            </a:r>
            <a:r>
              <a:rPr dirty="0"/>
              <a:t>немесе</a:t>
            </a:r>
            <a:r>
              <a:rPr dirty="0" spc="275"/>
              <a:t> </a:t>
            </a:r>
            <a:r>
              <a:rPr dirty="0"/>
              <a:t>HRM</a:t>
            </a:r>
            <a:r>
              <a:rPr dirty="0" spc="270"/>
              <a:t> </a:t>
            </a:r>
            <a:r>
              <a:rPr dirty="0" spc="50"/>
              <a:t>жүйелеріне</a:t>
            </a:r>
            <a:r>
              <a:rPr dirty="0" spc="275"/>
              <a:t> </a:t>
            </a:r>
            <a:r>
              <a:rPr dirty="0" spc="50"/>
              <a:t>чатбот</a:t>
            </a:r>
            <a:r>
              <a:rPr dirty="0" spc="275"/>
              <a:t> </a:t>
            </a:r>
            <a:r>
              <a:rPr dirty="0"/>
              <a:t>жасау</a:t>
            </a:r>
            <a:r>
              <a:rPr dirty="0" spc="275"/>
              <a:t> </a:t>
            </a:r>
            <a:r>
              <a:rPr dirty="0" spc="40"/>
              <a:t>сияқты </a:t>
            </a:r>
            <a:r>
              <a:rPr dirty="0" spc="55"/>
              <a:t>күрделі</a:t>
            </a:r>
            <a:r>
              <a:rPr dirty="0" spc="204"/>
              <a:t> </a:t>
            </a:r>
            <a:r>
              <a:rPr dirty="0" spc="50"/>
              <a:t>жобаны</a:t>
            </a:r>
            <a:r>
              <a:rPr dirty="0" spc="200"/>
              <a:t> </a:t>
            </a:r>
            <a:r>
              <a:rPr dirty="0" spc="50"/>
              <a:t>әзірлеу</a:t>
            </a:r>
            <a:r>
              <a:rPr dirty="0" spc="204"/>
              <a:t> </a:t>
            </a:r>
            <a:r>
              <a:rPr dirty="0" spc="50"/>
              <a:t>туралы</a:t>
            </a:r>
            <a:r>
              <a:rPr dirty="0" spc="200"/>
              <a:t> </a:t>
            </a:r>
            <a:r>
              <a:rPr dirty="0"/>
              <a:t>сөз</a:t>
            </a:r>
            <a:r>
              <a:rPr dirty="0" spc="210"/>
              <a:t> </a:t>
            </a:r>
            <a:r>
              <a:rPr dirty="0" spc="55"/>
              <a:t>болғанда,</a:t>
            </a:r>
            <a:r>
              <a:rPr dirty="0" spc="210"/>
              <a:t> </a:t>
            </a:r>
            <a:r>
              <a:rPr dirty="0"/>
              <a:t>осы</a:t>
            </a:r>
            <a:r>
              <a:rPr dirty="0" spc="210"/>
              <a:t> </a:t>
            </a:r>
            <a:r>
              <a:rPr dirty="0" spc="60"/>
              <a:t>қолданбаларды</a:t>
            </a:r>
            <a:r>
              <a:rPr dirty="0" spc="215"/>
              <a:t> </a:t>
            </a:r>
            <a:r>
              <a:rPr dirty="0" spc="50"/>
              <a:t>жасау</a:t>
            </a:r>
            <a:r>
              <a:rPr dirty="0" spc="215"/>
              <a:t> </a:t>
            </a:r>
            <a:r>
              <a:rPr dirty="0"/>
              <a:t>үшін</a:t>
            </a:r>
            <a:r>
              <a:rPr dirty="0" spc="220"/>
              <a:t> </a:t>
            </a:r>
            <a:r>
              <a:rPr dirty="0" spc="45"/>
              <a:t>кәсіби </a:t>
            </a:r>
            <a:r>
              <a:rPr dirty="0"/>
              <a:t>әзірлеушілерді</a:t>
            </a:r>
            <a:r>
              <a:rPr dirty="0" spc="25"/>
              <a:t> </a:t>
            </a:r>
            <a:r>
              <a:rPr dirty="0"/>
              <a:t>жалдау</a:t>
            </a:r>
            <a:r>
              <a:rPr dirty="0" spc="30"/>
              <a:t> </a:t>
            </a:r>
            <a:r>
              <a:rPr dirty="0"/>
              <a:t>ұсынылады.</a:t>
            </a:r>
            <a:r>
              <a:rPr dirty="0" spc="25"/>
              <a:t> </a:t>
            </a:r>
            <a:r>
              <a:rPr dirty="0"/>
              <a:t>AppMaster-ді</a:t>
            </a:r>
            <a:r>
              <a:rPr dirty="0" spc="40"/>
              <a:t> </a:t>
            </a:r>
            <a:r>
              <a:rPr dirty="0"/>
              <a:t>қолдануға</a:t>
            </a:r>
            <a:r>
              <a:rPr dirty="0" spc="35"/>
              <a:t> </a:t>
            </a:r>
            <a:r>
              <a:rPr dirty="0"/>
              <a:t>тырысуға</a:t>
            </a:r>
            <a:r>
              <a:rPr dirty="0" spc="40"/>
              <a:t> </a:t>
            </a:r>
            <a:r>
              <a:rPr dirty="0"/>
              <a:t>болады,</a:t>
            </a:r>
            <a:r>
              <a:rPr dirty="0" spc="35"/>
              <a:t> </a:t>
            </a:r>
            <a:r>
              <a:rPr dirty="0"/>
              <a:t>өйткені</a:t>
            </a:r>
            <a:r>
              <a:rPr dirty="0" spc="40"/>
              <a:t> </a:t>
            </a:r>
            <a:r>
              <a:rPr dirty="0" spc="-25"/>
              <a:t>бұл </a:t>
            </a:r>
            <a:r>
              <a:rPr dirty="0"/>
              <a:t>платформа</a:t>
            </a:r>
            <a:r>
              <a:rPr dirty="0" spc="165"/>
              <a:t> </a:t>
            </a:r>
            <a:r>
              <a:rPr dirty="0"/>
              <a:t>дерекқорға</a:t>
            </a:r>
            <a:r>
              <a:rPr dirty="0" spc="165"/>
              <a:t> </a:t>
            </a:r>
            <a:r>
              <a:rPr dirty="0"/>
              <a:t>негізделген</a:t>
            </a:r>
            <a:r>
              <a:rPr dirty="0" spc="170"/>
              <a:t> </a:t>
            </a:r>
            <a:r>
              <a:rPr dirty="0"/>
              <a:t>және</a:t>
            </a:r>
            <a:r>
              <a:rPr dirty="0" spc="165"/>
              <a:t> </a:t>
            </a:r>
            <a:r>
              <a:rPr dirty="0"/>
              <a:t>кәсіпорын</a:t>
            </a:r>
            <a:r>
              <a:rPr dirty="0" spc="170"/>
              <a:t> </a:t>
            </a:r>
            <a:r>
              <a:rPr dirty="0"/>
              <a:t>деңгейіндегі</a:t>
            </a:r>
            <a:r>
              <a:rPr dirty="0" spc="165"/>
              <a:t> </a:t>
            </a:r>
            <a:r>
              <a:rPr dirty="0"/>
              <a:t>қосымшаларды</a:t>
            </a:r>
            <a:r>
              <a:rPr dirty="0" spc="165"/>
              <a:t> </a:t>
            </a:r>
            <a:r>
              <a:rPr dirty="0" spc="-10"/>
              <a:t>жасауға көмектеседі.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No-</a:t>
            </a:r>
            <a:r>
              <a:rPr dirty="0" sz="2000"/>
              <a:t>code</a:t>
            </a:r>
            <a:r>
              <a:rPr dirty="0" sz="2000" spc="-65"/>
              <a:t> </a:t>
            </a:r>
            <a:r>
              <a:rPr dirty="0" sz="2000"/>
              <a:t>әзірлеушілерді</a:t>
            </a:r>
            <a:r>
              <a:rPr dirty="0" sz="2000" spc="-55"/>
              <a:t> </a:t>
            </a:r>
            <a:r>
              <a:rPr dirty="0" sz="2000"/>
              <a:t>алмастыра</a:t>
            </a:r>
            <a:r>
              <a:rPr dirty="0" sz="2000" spc="-65"/>
              <a:t> </a:t>
            </a:r>
            <a:r>
              <a:rPr dirty="0" sz="2000" spc="-25"/>
              <a:t>ма?</a:t>
            </a:r>
            <a:endParaRPr sz="2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pc="55"/>
              <a:t>No-</a:t>
            </a:r>
            <a:r>
              <a:rPr dirty="0"/>
              <a:t>code</a:t>
            </a:r>
            <a:r>
              <a:rPr dirty="0" spc="340"/>
              <a:t> </a:t>
            </a:r>
            <a:r>
              <a:rPr dirty="0"/>
              <a:t>әзірлеу</a:t>
            </a:r>
            <a:r>
              <a:rPr dirty="0" spc="340"/>
              <a:t> </a:t>
            </a:r>
            <a:r>
              <a:rPr dirty="0" spc="45"/>
              <a:t>платформалары</a:t>
            </a:r>
            <a:r>
              <a:rPr dirty="0" spc="335"/>
              <a:t> </a:t>
            </a:r>
            <a:r>
              <a:rPr dirty="0"/>
              <a:t>бар</a:t>
            </a:r>
            <a:r>
              <a:rPr dirty="0" spc="335"/>
              <a:t> </a:t>
            </a:r>
            <a:r>
              <a:rPr dirty="0"/>
              <a:t>жоба</a:t>
            </a:r>
            <a:r>
              <a:rPr dirty="0" spc="340"/>
              <a:t> </a:t>
            </a:r>
            <a:r>
              <a:rPr dirty="0"/>
              <a:t>бизнес</a:t>
            </a:r>
            <a:r>
              <a:rPr dirty="0" spc="345"/>
              <a:t> </a:t>
            </a:r>
            <a:r>
              <a:rPr dirty="0"/>
              <a:t>иелеріне</a:t>
            </a:r>
            <a:r>
              <a:rPr dirty="0" spc="340"/>
              <a:t> </a:t>
            </a:r>
            <a:r>
              <a:rPr dirty="0"/>
              <a:t>SeaTable</a:t>
            </a:r>
            <a:r>
              <a:rPr dirty="0" spc="340"/>
              <a:t> </a:t>
            </a:r>
            <a:r>
              <a:rPr dirty="0"/>
              <a:t>үлгілеріне</a:t>
            </a:r>
            <a:r>
              <a:rPr dirty="0" spc="355"/>
              <a:t> </a:t>
            </a:r>
            <a:r>
              <a:rPr dirty="0" spc="-10"/>
              <a:t>сәйкес </a:t>
            </a:r>
            <a:r>
              <a:rPr dirty="0"/>
              <a:t>келетін</a:t>
            </a:r>
            <a:r>
              <a:rPr dirty="0" spc="195"/>
              <a:t> </a:t>
            </a:r>
            <a:r>
              <a:rPr dirty="0"/>
              <a:t>қолданбаларды</a:t>
            </a:r>
            <a:r>
              <a:rPr dirty="0" spc="190"/>
              <a:t> </a:t>
            </a:r>
            <a:r>
              <a:rPr dirty="0"/>
              <a:t>бағдарламалаусыз</a:t>
            </a:r>
            <a:r>
              <a:rPr dirty="0" spc="195"/>
              <a:t> </a:t>
            </a:r>
            <a:r>
              <a:rPr dirty="0"/>
              <a:t>әзірлеуге</a:t>
            </a:r>
            <a:r>
              <a:rPr dirty="0" spc="200"/>
              <a:t> </a:t>
            </a:r>
            <a:r>
              <a:rPr dirty="0"/>
              <a:t>мүмкіндік</a:t>
            </a:r>
            <a:r>
              <a:rPr dirty="0" spc="210"/>
              <a:t> </a:t>
            </a:r>
            <a:r>
              <a:rPr dirty="0"/>
              <a:t>береді.</a:t>
            </a:r>
            <a:r>
              <a:rPr dirty="0" spc="210"/>
              <a:t> </a:t>
            </a:r>
            <a:r>
              <a:rPr dirty="0"/>
              <a:t>Веб-</a:t>
            </a:r>
            <a:r>
              <a:rPr dirty="0" spc="-10"/>
              <a:t>әзірлеушілер бағдарламалық</a:t>
            </a:r>
            <a:r>
              <a:rPr dirty="0" spc="-70"/>
              <a:t> </a:t>
            </a:r>
            <a:r>
              <a:rPr dirty="0" spc="-10"/>
              <a:t>өнімдерді</a:t>
            </a:r>
            <a:r>
              <a:rPr dirty="0" spc="-65"/>
              <a:t> </a:t>
            </a:r>
            <a:r>
              <a:rPr dirty="0"/>
              <a:t>тезірек</a:t>
            </a:r>
            <a:r>
              <a:rPr dirty="0" spc="-65"/>
              <a:t> </a:t>
            </a:r>
            <a:r>
              <a:rPr dirty="0"/>
              <a:t>жасау</a:t>
            </a:r>
            <a:r>
              <a:rPr dirty="0" spc="-65"/>
              <a:t> </a:t>
            </a:r>
            <a:r>
              <a:rPr dirty="0"/>
              <a:t>үшін</a:t>
            </a:r>
            <a:r>
              <a:rPr dirty="0" spc="-65"/>
              <a:t> </a:t>
            </a:r>
            <a:r>
              <a:rPr dirty="0" spc="-20"/>
              <a:t>low-</a:t>
            </a:r>
            <a:r>
              <a:rPr dirty="0"/>
              <a:t>code</a:t>
            </a:r>
            <a:r>
              <a:rPr dirty="0" spc="-55"/>
              <a:t> </a:t>
            </a:r>
            <a:r>
              <a:rPr dirty="0" spc="-10"/>
              <a:t>шешімдеріне</a:t>
            </a:r>
            <a:r>
              <a:rPr dirty="0" spc="-60"/>
              <a:t> </a:t>
            </a:r>
            <a:r>
              <a:rPr dirty="0"/>
              <a:t>сене</a:t>
            </a:r>
            <a:r>
              <a:rPr dirty="0" spc="-55"/>
              <a:t> </a:t>
            </a:r>
            <a:r>
              <a:rPr dirty="0"/>
              <a:t>алады.</a:t>
            </a:r>
            <a:r>
              <a:rPr dirty="0" spc="-60"/>
              <a:t> </a:t>
            </a:r>
            <a:r>
              <a:rPr dirty="0" spc="-10"/>
              <a:t>Дегенмен, </a:t>
            </a:r>
            <a:r>
              <a:rPr dirty="0"/>
              <a:t>қолмен</a:t>
            </a:r>
            <a:r>
              <a:rPr dirty="0" spc="250"/>
              <a:t> </a:t>
            </a:r>
            <a:r>
              <a:rPr dirty="0" spc="45"/>
              <a:t>кодтауды</a:t>
            </a:r>
            <a:r>
              <a:rPr dirty="0" spc="250"/>
              <a:t> </a:t>
            </a:r>
            <a:r>
              <a:rPr dirty="0"/>
              <a:t>қажет</a:t>
            </a:r>
            <a:r>
              <a:rPr dirty="0" spc="254"/>
              <a:t> </a:t>
            </a:r>
            <a:r>
              <a:rPr dirty="0"/>
              <a:t>ететін</a:t>
            </a:r>
            <a:r>
              <a:rPr dirty="0" spc="254"/>
              <a:t> </a:t>
            </a:r>
            <a:r>
              <a:rPr dirty="0" spc="45"/>
              <a:t>әзірлеу</a:t>
            </a:r>
            <a:r>
              <a:rPr dirty="0" spc="254"/>
              <a:t> </a:t>
            </a:r>
            <a:r>
              <a:rPr dirty="0" spc="45"/>
              <a:t>шешімдерін</a:t>
            </a:r>
            <a:r>
              <a:rPr dirty="0" spc="260"/>
              <a:t> </a:t>
            </a:r>
            <a:r>
              <a:rPr dirty="0" spc="50"/>
              <a:t>әзірлемесеңіз,</a:t>
            </a:r>
            <a:r>
              <a:rPr dirty="0" spc="265"/>
              <a:t> </a:t>
            </a:r>
            <a:r>
              <a:rPr dirty="0" spc="65"/>
              <a:t>no-</a:t>
            </a:r>
            <a:r>
              <a:rPr dirty="0"/>
              <a:t>code</a:t>
            </a:r>
            <a:r>
              <a:rPr dirty="0" spc="265"/>
              <a:t> </a:t>
            </a:r>
            <a:r>
              <a:rPr dirty="0" spc="40"/>
              <a:t>пайдалану </a:t>
            </a:r>
            <a:r>
              <a:rPr dirty="0" spc="-10"/>
              <a:t>негізінен</a:t>
            </a:r>
            <a:r>
              <a:rPr dirty="0" spc="-55"/>
              <a:t> </a:t>
            </a:r>
            <a:r>
              <a:rPr dirty="0" spc="-10"/>
              <a:t>қолайлы.</a:t>
            </a:r>
            <a:r>
              <a:rPr dirty="0" spc="-55"/>
              <a:t> </a:t>
            </a:r>
            <a:r>
              <a:rPr dirty="0"/>
              <a:t>Айта</a:t>
            </a:r>
            <a:r>
              <a:rPr dirty="0" spc="-55"/>
              <a:t> </a:t>
            </a:r>
            <a:r>
              <a:rPr dirty="0"/>
              <a:t>кету</a:t>
            </a:r>
            <a:r>
              <a:rPr dirty="0" spc="-55"/>
              <a:t> </a:t>
            </a:r>
            <a:r>
              <a:rPr dirty="0"/>
              <a:t>керек,</a:t>
            </a:r>
            <a:r>
              <a:rPr dirty="0" spc="-50"/>
              <a:t> </a:t>
            </a:r>
            <a:r>
              <a:rPr dirty="0"/>
              <a:t>әртүрлі</a:t>
            </a:r>
            <a:r>
              <a:rPr dirty="0" spc="-55"/>
              <a:t> </a:t>
            </a:r>
            <a:r>
              <a:rPr dirty="0" spc="-10"/>
              <a:t>мүмкіндіктері</a:t>
            </a:r>
            <a:r>
              <a:rPr dirty="0" spc="-45"/>
              <a:t> </a:t>
            </a:r>
            <a:r>
              <a:rPr dirty="0"/>
              <a:t>бар</a:t>
            </a:r>
            <a:r>
              <a:rPr dirty="0" spc="-50"/>
              <a:t> </a:t>
            </a:r>
            <a:r>
              <a:rPr dirty="0" spc="-10"/>
              <a:t>no-</a:t>
            </a:r>
            <a:r>
              <a:rPr dirty="0"/>
              <a:t>code</a:t>
            </a:r>
            <a:r>
              <a:rPr dirty="0" spc="-45"/>
              <a:t> </a:t>
            </a:r>
            <a:r>
              <a:rPr dirty="0" spc="-10"/>
              <a:t>қолданбалары</a:t>
            </a:r>
            <a:r>
              <a:rPr dirty="0" spc="-50"/>
              <a:t> </a:t>
            </a:r>
            <a:r>
              <a:rPr dirty="0" spc="-10"/>
              <a:t>кәсіби </a:t>
            </a:r>
            <a:r>
              <a:rPr dirty="0"/>
              <a:t>әзірлеушілерді</a:t>
            </a:r>
            <a:r>
              <a:rPr dirty="0" spc="-20"/>
              <a:t> </a:t>
            </a:r>
            <a:r>
              <a:rPr dirty="0"/>
              <a:t>ауыстыру</a:t>
            </a:r>
            <a:r>
              <a:rPr dirty="0" spc="-20"/>
              <a:t> </a:t>
            </a:r>
            <a:r>
              <a:rPr dirty="0"/>
              <a:t>үшін</a:t>
            </a:r>
            <a:r>
              <a:rPr dirty="0" spc="-20"/>
              <a:t> </a:t>
            </a:r>
            <a:r>
              <a:rPr dirty="0"/>
              <a:t>емес,</a:t>
            </a:r>
            <a:r>
              <a:rPr dirty="0" spc="-20"/>
              <a:t> </a:t>
            </a:r>
            <a:r>
              <a:rPr dirty="0"/>
              <a:t>кез</a:t>
            </a:r>
            <a:r>
              <a:rPr dirty="0" spc="-20"/>
              <a:t> </a:t>
            </a:r>
            <a:r>
              <a:rPr dirty="0"/>
              <a:t>келген</a:t>
            </a:r>
            <a:r>
              <a:rPr dirty="0" spc="-10"/>
              <a:t> </a:t>
            </a:r>
            <a:r>
              <a:rPr dirty="0"/>
              <a:t>тәжірибесі</a:t>
            </a:r>
            <a:r>
              <a:rPr dirty="0" spc="-10"/>
              <a:t> </a:t>
            </a:r>
            <a:r>
              <a:rPr dirty="0"/>
              <a:t>бар</a:t>
            </a:r>
            <a:r>
              <a:rPr dirty="0" spc="-10"/>
              <a:t> </a:t>
            </a:r>
            <a:r>
              <a:rPr dirty="0"/>
              <a:t>адамдарға</a:t>
            </a:r>
            <a:r>
              <a:rPr dirty="0" spc="-10"/>
              <a:t> </a:t>
            </a:r>
            <a:r>
              <a:rPr dirty="0"/>
              <a:t>бірнеше</a:t>
            </a:r>
            <a:r>
              <a:rPr dirty="0" spc="-10"/>
              <a:t> </a:t>
            </a:r>
            <a:r>
              <a:rPr dirty="0"/>
              <a:t>рет</a:t>
            </a:r>
            <a:r>
              <a:rPr dirty="0" spc="-10"/>
              <a:t> </a:t>
            </a:r>
            <a:r>
              <a:rPr dirty="0" spc="-20"/>
              <a:t>басу </a:t>
            </a:r>
            <a:r>
              <a:rPr dirty="0" spc="-10"/>
              <a:t>арқылы</a:t>
            </a:r>
            <a:r>
              <a:rPr dirty="0" spc="-75"/>
              <a:t> </a:t>
            </a:r>
            <a:r>
              <a:rPr dirty="0"/>
              <a:t>әртүрлі</a:t>
            </a:r>
            <a:r>
              <a:rPr dirty="0" spc="-65"/>
              <a:t> </a:t>
            </a:r>
            <a:r>
              <a:rPr dirty="0" spc="-10"/>
              <a:t>қолданбаларды</a:t>
            </a:r>
            <a:r>
              <a:rPr dirty="0" spc="-65"/>
              <a:t> </a:t>
            </a:r>
            <a:r>
              <a:rPr dirty="0"/>
              <a:t>жасауға</a:t>
            </a:r>
            <a:r>
              <a:rPr dirty="0" spc="-60"/>
              <a:t> </a:t>
            </a:r>
            <a:r>
              <a:rPr dirty="0"/>
              <a:t>көмектесу</a:t>
            </a:r>
            <a:r>
              <a:rPr dirty="0" spc="-60"/>
              <a:t> </a:t>
            </a:r>
            <a:r>
              <a:rPr dirty="0"/>
              <a:t>үшін</a:t>
            </a:r>
            <a:r>
              <a:rPr dirty="0" spc="-55"/>
              <a:t> </a:t>
            </a:r>
            <a:r>
              <a:rPr dirty="0"/>
              <a:t>жасалған.</a:t>
            </a:r>
            <a:r>
              <a:rPr dirty="0" spc="-60"/>
              <a:t> </a:t>
            </a:r>
            <a:r>
              <a:rPr dirty="0"/>
              <a:t>Сонымен</a:t>
            </a:r>
            <a:r>
              <a:rPr dirty="0" spc="-60"/>
              <a:t> </a:t>
            </a:r>
            <a:r>
              <a:rPr dirty="0"/>
              <a:t>қатар,</a:t>
            </a:r>
            <a:r>
              <a:rPr dirty="0" spc="-60"/>
              <a:t> </a:t>
            </a:r>
            <a:r>
              <a:rPr dirty="0"/>
              <a:t>бұл</a:t>
            </a:r>
            <a:r>
              <a:rPr dirty="0" spc="-60"/>
              <a:t> </a:t>
            </a:r>
            <a:r>
              <a:rPr dirty="0" spc="-20"/>
              <a:t>low- </a:t>
            </a:r>
            <a:r>
              <a:rPr dirty="0"/>
              <a:t>code</a:t>
            </a:r>
            <a:r>
              <a:rPr dirty="0" spc="65"/>
              <a:t> </a:t>
            </a:r>
            <a:r>
              <a:rPr dirty="0"/>
              <a:t>веб-шешімдері</a:t>
            </a:r>
            <a:r>
              <a:rPr dirty="0" spc="85"/>
              <a:t> </a:t>
            </a:r>
            <a:r>
              <a:rPr dirty="0"/>
              <a:t>әзірлеушілердің</a:t>
            </a:r>
            <a:r>
              <a:rPr dirty="0" spc="75"/>
              <a:t> </a:t>
            </a:r>
            <a:r>
              <a:rPr dirty="0"/>
              <a:t>веб-жобалары</a:t>
            </a:r>
            <a:r>
              <a:rPr dirty="0" spc="75"/>
              <a:t> </a:t>
            </a:r>
            <a:r>
              <a:rPr dirty="0"/>
              <a:t>үшін</a:t>
            </a:r>
            <a:r>
              <a:rPr dirty="0" spc="80"/>
              <a:t> </a:t>
            </a:r>
            <a:r>
              <a:rPr dirty="0"/>
              <a:t>код</a:t>
            </a:r>
            <a:r>
              <a:rPr dirty="0" spc="75"/>
              <a:t> </a:t>
            </a:r>
            <a:r>
              <a:rPr dirty="0"/>
              <a:t>жазу</a:t>
            </a:r>
            <a:r>
              <a:rPr dirty="0" spc="80"/>
              <a:t> </a:t>
            </a:r>
            <a:r>
              <a:rPr dirty="0"/>
              <a:t>жұмысын</a:t>
            </a:r>
            <a:r>
              <a:rPr dirty="0" spc="80"/>
              <a:t> </a:t>
            </a:r>
            <a:r>
              <a:rPr dirty="0" spc="-10"/>
              <a:t>жеңілдетеді. </a:t>
            </a:r>
            <a:r>
              <a:rPr dirty="0"/>
              <a:t>Әзірлеушілер</a:t>
            </a:r>
            <a:r>
              <a:rPr dirty="0" spc="85"/>
              <a:t> </a:t>
            </a:r>
            <a:r>
              <a:rPr dirty="0"/>
              <a:t>тобы</a:t>
            </a:r>
            <a:r>
              <a:rPr dirty="0" spc="90"/>
              <a:t> </a:t>
            </a:r>
            <a:r>
              <a:rPr dirty="0"/>
              <a:t>қолданбаларды</a:t>
            </a:r>
            <a:r>
              <a:rPr dirty="0" spc="90"/>
              <a:t> </a:t>
            </a:r>
            <a:r>
              <a:rPr dirty="0"/>
              <a:t>құруды</a:t>
            </a:r>
            <a:r>
              <a:rPr dirty="0" spc="85"/>
              <a:t> </a:t>
            </a:r>
            <a:r>
              <a:rPr dirty="0"/>
              <a:t>жеңілдету</a:t>
            </a:r>
            <a:r>
              <a:rPr dirty="0" spc="95"/>
              <a:t> </a:t>
            </a:r>
            <a:r>
              <a:rPr dirty="0"/>
              <a:t>үшін</a:t>
            </a:r>
            <a:r>
              <a:rPr dirty="0" spc="95"/>
              <a:t> </a:t>
            </a:r>
            <a:r>
              <a:rPr dirty="0"/>
              <a:t>AppMaster</a:t>
            </a:r>
            <a:r>
              <a:rPr dirty="0" spc="90"/>
              <a:t> </a:t>
            </a:r>
            <a:r>
              <a:rPr dirty="0"/>
              <a:t>немесе</a:t>
            </a:r>
            <a:r>
              <a:rPr dirty="0" spc="90"/>
              <a:t> </a:t>
            </a:r>
            <a:r>
              <a:rPr dirty="0" spc="-10"/>
              <a:t>OutSystems </a:t>
            </a:r>
            <a:r>
              <a:rPr dirty="0"/>
              <a:t>сияқты</a:t>
            </a:r>
            <a:r>
              <a:rPr dirty="0" spc="220"/>
              <a:t> </a:t>
            </a:r>
            <a:r>
              <a:rPr dirty="0" spc="60"/>
              <a:t>no-</a:t>
            </a:r>
            <a:r>
              <a:rPr dirty="0"/>
              <a:t>code</a:t>
            </a:r>
            <a:r>
              <a:rPr dirty="0" spc="235"/>
              <a:t> </a:t>
            </a:r>
            <a:r>
              <a:rPr dirty="0" spc="50"/>
              <a:t>платформаларын</a:t>
            </a:r>
            <a:r>
              <a:rPr dirty="0" spc="229"/>
              <a:t> </a:t>
            </a:r>
            <a:r>
              <a:rPr dirty="0" spc="45"/>
              <a:t>пайдалана</a:t>
            </a:r>
            <a:r>
              <a:rPr dirty="0" spc="229"/>
              <a:t> </a:t>
            </a:r>
            <a:r>
              <a:rPr dirty="0"/>
              <a:t>алады.</a:t>
            </a:r>
            <a:r>
              <a:rPr dirty="0" spc="240"/>
              <a:t> </a:t>
            </a:r>
            <a:r>
              <a:rPr dirty="0"/>
              <a:t>Бұл</a:t>
            </a:r>
            <a:r>
              <a:rPr dirty="0" spc="240"/>
              <a:t> </a:t>
            </a:r>
            <a:r>
              <a:rPr dirty="0" spc="55"/>
              <a:t>платформалар</a:t>
            </a:r>
            <a:r>
              <a:rPr dirty="0" spc="235"/>
              <a:t> </a:t>
            </a:r>
            <a:r>
              <a:rPr dirty="0" spc="50"/>
              <a:t>тіпті</a:t>
            </a:r>
            <a:r>
              <a:rPr dirty="0" spc="240"/>
              <a:t> </a:t>
            </a:r>
            <a:r>
              <a:rPr dirty="0" spc="35"/>
              <a:t>бастаушы </a:t>
            </a:r>
            <a:r>
              <a:rPr dirty="0" spc="-25"/>
              <a:t>пайдаланушыларға</a:t>
            </a:r>
            <a:r>
              <a:rPr dirty="0" spc="-35"/>
              <a:t> </a:t>
            </a:r>
            <a:r>
              <a:rPr dirty="0" spc="-25"/>
              <a:t>веб-</a:t>
            </a:r>
            <a:r>
              <a:rPr dirty="0" spc="-20"/>
              <a:t>қосымшалар</a:t>
            </a:r>
            <a:r>
              <a:rPr dirty="0" spc="-40"/>
              <a:t> </a:t>
            </a:r>
            <a:r>
              <a:rPr dirty="0" spc="-10"/>
              <a:t>болсын,</a:t>
            </a:r>
            <a:r>
              <a:rPr dirty="0" spc="-35"/>
              <a:t> </a:t>
            </a:r>
            <a:r>
              <a:rPr dirty="0" spc="-20"/>
              <a:t>қосымшалар</a:t>
            </a:r>
            <a:r>
              <a:rPr dirty="0" spc="-40"/>
              <a:t> </a:t>
            </a:r>
            <a:r>
              <a:rPr dirty="0" spc="-10"/>
              <a:t>жасауға</a:t>
            </a:r>
            <a:r>
              <a:rPr dirty="0" spc="-30"/>
              <a:t> </a:t>
            </a:r>
            <a:r>
              <a:rPr dirty="0" spc="-10"/>
              <a:t>көмектеседі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98450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No-</a:t>
            </a:r>
            <a:r>
              <a:rPr dirty="0" sz="2000"/>
              <a:t>code</a:t>
            </a:r>
            <a:r>
              <a:rPr dirty="0" sz="2000" spc="-65"/>
              <a:t> </a:t>
            </a:r>
            <a:r>
              <a:rPr dirty="0" sz="2000"/>
              <a:t>әзірлеушілерді</a:t>
            </a:r>
            <a:r>
              <a:rPr dirty="0" sz="2000" spc="-55"/>
              <a:t> </a:t>
            </a:r>
            <a:r>
              <a:rPr dirty="0" sz="2000"/>
              <a:t>алмастыра</a:t>
            </a:r>
            <a:r>
              <a:rPr dirty="0" sz="2000" spc="-65"/>
              <a:t> </a:t>
            </a:r>
            <a:r>
              <a:rPr dirty="0" sz="2000" spc="-25"/>
              <a:t>ма?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710029"/>
            <a:ext cx="10012680" cy="2162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Веб</a:t>
            </a:r>
            <a:r>
              <a:rPr dirty="0" sz="2000" spc="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no-code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AppMaster,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SeaTable,</a:t>
            </a:r>
            <a:r>
              <a:rPr dirty="0" sz="2000" spc="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Mendix,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OutSystems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т.б.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сияқты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иелері</a:t>
            </a:r>
            <a:r>
              <a:rPr dirty="0" sz="2000" spc="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үшін </a:t>
            </a:r>
            <a:r>
              <a:rPr dirty="0" sz="2000">
                <a:latin typeface="Calibri"/>
                <a:cs typeface="Calibri"/>
              </a:rPr>
              <a:t>бір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код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жолын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жазбай-</a:t>
            </a:r>
            <a:r>
              <a:rPr dirty="0" sz="2000">
                <a:latin typeface="Calibri"/>
                <a:cs typeface="Calibri"/>
              </a:rPr>
              <a:t>ақ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чатбот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мүмкіндіктері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қолданбаларды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жасауға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тамаша. </a:t>
            </a:r>
            <a:r>
              <a:rPr dirty="0" sz="2000">
                <a:latin typeface="Calibri"/>
                <a:cs typeface="Calibri"/>
              </a:rPr>
              <a:t>Осылайша,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иелері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технологиямен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жобаларды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тезірек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аяқтау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AppMaster, </a:t>
            </a:r>
            <a:r>
              <a:rPr dirty="0" sz="2000">
                <a:latin typeface="Calibri"/>
                <a:cs typeface="Calibri"/>
              </a:rPr>
              <a:t>SeaTable,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Mendix,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OutSystems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т.б.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сияқты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құрастырушыларды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пайдаланады.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сондай-</a:t>
            </a:r>
            <a:r>
              <a:rPr dirty="0" sz="2000">
                <a:latin typeface="Calibri"/>
                <a:cs typeface="Calibri"/>
              </a:rPr>
              <a:t>ақ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оларға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жоғары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деңгейлі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тапсырмаларды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орындау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уақыттарын</a:t>
            </a:r>
            <a:r>
              <a:rPr dirty="0" sz="2000" spc="-10">
                <a:latin typeface="Calibri"/>
                <a:cs typeface="Calibri"/>
              </a:rPr>
              <a:t> босатуға көмектеседі.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767839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Бағдарламаны</a:t>
            </a:r>
            <a:r>
              <a:rPr dirty="0" sz="2000" spc="-40"/>
              <a:t> </a:t>
            </a:r>
            <a:r>
              <a:rPr dirty="0" sz="2000"/>
              <a:t>бағдарламалауды</a:t>
            </a:r>
            <a:r>
              <a:rPr dirty="0" sz="2000" spc="-35"/>
              <a:t> </a:t>
            </a:r>
            <a:r>
              <a:rPr dirty="0" sz="2000" spc="-10"/>
              <a:t>білмей-</a:t>
            </a:r>
            <a:r>
              <a:rPr dirty="0" sz="2000"/>
              <a:t>ақ</a:t>
            </a:r>
            <a:r>
              <a:rPr dirty="0" sz="2000" spc="-35"/>
              <a:t> </a:t>
            </a:r>
            <a:r>
              <a:rPr dirty="0" sz="2000"/>
              <a:t>жасай</a:t>
            </a:r>
            <a:r>
              <a:rPr dirty="0" sz="2000" spc="-35"/>
              <a:t> </a:t>
            </a:r>
            <a:r>
              <a:rPr dirty="0" sz="2000"/>
              <a:t>аласыз</a:t>
            </a:r>
            <a:r>
              <a:rPr dirty="0" sz="2000" spc="-35"/>
              <a:t> </a:t>
            </a:r>
            <a:r>
              <a:rPr dirty="0" sz="2000" spc="-25"/>
              <a:t>ба?</a:t>
            </a:r>
            <a:endParaRPr sz="2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4791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/>
              <a:t>No-code</a:t>
            </a:r>
            <a:r>
              <a:rPr dirty="0" spc="85"/>
              <a:t> </a:t>
            </a:r>
            <a:r>
              <a:rPr dirty="0"/>
              <a:t>платформалары</a:t>
            </a:r>
            <a:r>
              <a:rPr dirty="0" spc="90"/>
              <a:t> </a:t>
            </a:r>
            <a:r>
              <a:rPr dirty="0"/>
              <a:t>бір</a:t>
            </a:r>
            <a:r>
              <a:rPr dirty="0" spc="90"/>
              <a:t> </a:t>
            </a:r>
            <a:r>
              <a:rPr dirty="0"/>
              <a:t>код</a:t>
            </a:r>
            <a:r>
              <a:rPr dirty="0" spc="95"/>
              <a:t> </a:t>
            </a:r>
            <a:r>
              <a:rPr dirty="0"/>
              <a:t>жолын</a:t>
            </a:r>
            <a:r>
              <a:rPr dirty="0" spc="95"/>
              <a:t> </a:t>
            </a:r>
            <a:r>
              <a:rPr dirty="0"/>
              <a:t>жазбай-ақ</a:t>
            </a:r>
            <a:r>
              <a:rPr dirty="0" spc="95"/>
              <a:t> </a:t>
            </a:r>
            <a:r>
              <a:rPr dirty="0"/>
              <a:t>көрнекті</a:t>
            </a:r>
            <a:r>
              <a:rPr dirty="0" spc="100"/>
              <a:t> </a:t>
            </a:r>
            <a:r>
              <a:rPr dirty="0"/>
              <a:t>бизнес</a:t>
            </a:r>
            <a:r>
              <a:rPr dirty="0" spc="95"/>
              <a:t> </a:t>
            </a:r>
            <a:r>
              <a:rPr dirty="0"/>
              <a:t>қолданбаларын</a:t>
            </a:r>
            <a:r>
              <a:rPr dirty="0" spc="110"/>
              <a:t> </a:t>
            </a:r>
            <a:r>
              <a:rPr dirty="0" spc="-10"/>
              <a:t>жасау </a:t>
            </a:r>
            <a:r>
              <a:rPr dirty="0"/>
              <a:t>үшін</a:t>
            </a:r>
            <a:r>
              <a:rPr dirty="0" spc="40"/>
              <a:t> </a:t>
            </a:r>
            <a:r>
              <a:rPr dirty="0"/>
              <a:t>қуатты</a:t>
            </a:r>
            <a:r>
              <a:rPr dirty="0" spc="40"/>
              <a:t> </a:t>
            </a:r>
            <a:r>
              <a:rPr dirty="0"/>
              <a:t>визуалды</a:t>
            </a:r>
            <a:r>
              <a:rPr dirty="0" spc="35"/>
              <a:t> </a:t>
            </a:r>
            <a:r>
              <a:rPr dirty="0"/>
              <a:t>әзірлеу</a:t>
            </a:r>
            <a:r>
              <a:rPr dirty="0" spc="45"/>
              <a:t> </a:t>
            </a:r>
            <a:r>
              <a:rPr dirty="0"/>
              <a:t>мүмкіндіктерін</a:t>
            </a:r>
            <a:r>
              <a:rPr dirty="0" spc="45"/>
              <a:t> </a:t>
            </a:r>
            <a:r>
              <a:rPr dirty="0"/>
              <a:t>ұсынады.</a:t>
            </a:r>
            <a:r>
              <a:rPr dirty="0" spc="40"/>
              <a:t> </a:t>
            </a:r>
            <a:r>
              <a:rPr dirty="0"/>
              <a:t>Бұл</a:t>
            </a:r>
            <a:r>
              <a:rPr dirty="0" spc="40"/>
              <a:t> </a:t>
            </a:r>
            <a:r>
              <a:rPr dirty="0"/>
              <a:t>құралдар</a:t>
            </a:r>
            <a:r>
              <a:rPr dirty="0" spc="40"/>
              <a:t> </a:t>
            </a:r>
            <a:r>
              <a:rPr dirty="0"/>
              <a:t>алдын</a:t>
            </a:r>
            <a:r>
              <a:rPr dirty="0" spc="40"/>
              <a:t> </a:t>
            </a:r>
            <a:r>
              <a:rPr dirty="0"/>
              <a:t>ала</a:t>
            </a:r>
            <a:r>
              <a:rPr dirty="0" spc="45"/>
              <a:t> </a:t>
            </a:r>
            <a:r>
              <a:rPr dirty="0" spc="-10"/>
              <a:t>жазылған </a:t>
            </a:r>
            <a:r>
              <a:rPr dirty="0"/>
              <a:t>кірістірілген</a:t>
            </a:r>
            <a:r>
              <a:rPr dirty="0" spc="325"/>
              <a:t> </a:t>
            </a:r>
            <a:r>
              <a:rPr dirty="0"/>
              <a:t>оқылатын</a:t>
            </a:r>
            <a:r>
              <a:rPr dirty="0" spc="335"/>
              <a:t> </a:t>
            </a:r>
            <a:r>
              <a:rPr dirty="0" spc="45"/>
              <a:t>кодтармен</a:t>
            </a:r>
            <a:r>
              <a:rPr dirty="0" spc="340"/>
              <a:t> </a:t>
            </a:r>
            <a:r>
              <a:rPr dirty="0"/>
              <a:t>бірге</a:t>
            </a:r>
            <a:r>
              <a:rPr dirty="0" spc="340"/>
              <a:t> </a:t>
            </a:r>
            <a:r>
              <a:rPr dirty="0"/>
              <a:t>келеді.</a:t>
            </a:r>
            <a:r>
              <a:rPr dirty="0" spc="340"/>
              <a:t> </a:t>
            </a:r>
            <a:r>
              <a:rPr dirty="0" spc="55"/>
              <a:t>No-</a:t>
            </a:r>
            <a:r>
              <a:rPr dirty="0"/>
              <a:t>code</a:t>
            </a:r>
            <a:r>
              <a:rPr dirty="0" spc="335"/>
              <a:t> </a:t>
            </a:r>
            <a:r>
              <a:rPr dirty="0"/>
              <a:t>және</a:t>
            </a:r>
            <a:r>
              <a:rPr dirty="0" spc="340"/>
              <a:t> </a:t>
            </a:r>
            <a:r>
              <a:rPr dirty="0" spc="50"/>
              <a:t>low-</a:t>
            </a:r>
            <a:r>
              <a:rPr dirty="0"/>
              <a:t>code</a:t>
            </a:r>
            <a:r>
              <a:rPr dirty="0" spc="340"/>
              <a:t> </a:t>
            </a:r>
            <a:r>
              <a:rPr dirty="0" spc="35"/>
              <a:t>бағдарламалау </a:t>
            </a:r>
            <a:r>
              <a:rPr dirty="0"/>
              <a:t>шешімдерінің</a:t>
            </a:r>
            <a:r>
              <a:rPr dirty="0" spc="-25"/>
              <a:t> </a:t>
            </a:r>
            <a:r>
              <a:rPr dirty="0"/>
              <a:t>ең</a:t>
            </a:r>
            <a:r>
              <a:rPr dirty="0" spc="-20"/>
              <a:t> </a:t>
            </a:r>
            <a:r>
              <a:rPr dirty="0"/>
              <a:t>қызығы,</a:t>
            </a:r>
            <a:r>
              <a:rPr dirty="0" spc="-10"/>
              <a:t> </a:t>
            </a:r>
            <a:r>
              <a:rPr dirty="0"/>
              <a:t>олар</a:t>
            </a:r>
            <a:r>
              <a:rPr dirty="0" spc="-15"/>
              <a:t> </a:t>
            </a:r>
            <a:r>
              <a:rPr dirty="0"/>
              <a:t>техникалық</a:t>
            </a:r>
            <a:r>
              <a:rPr dirty="0" spc="-10"/>
              <a:t> </a:t>
            </a:r>
            <a:r>
              <a:rPr dirty="0"/>
              <a:t>жағынан</a:t>
            </a:r>
            <a:r>
              <a:rPr dirty="0" spc="-15"/>
              <a:t> </a:t>
            </a:r>
            <a:r>
              <a:rPr dirty="0"/>
              <a:t>қызығушылық</a:t>
            </a:r>
            <a:r>
              <a:rPr dirty="0" spc="-10"/>
              <a:t> </a:t>
            </a:r>
            <a:r>
              <a:rPr dirty="0"/>
              <a:t>танытпаса</a:t>
            </a:r>
            <a:r>
              <a:rPr dirty="0" spc="-10"/>
              <a:t> </a:t>
            </a:r>
            <a:r>
              <a:rPr dirty="0"/>
              <a:t>да,</a:t>
            </a:r>
            <a:r>
              <a:rPr dirty="0" spc="-10"/>
              <a:t> жаңадан </a:t>
            </a:r>
            <a:r>
              <a:rPr dirty="0"/>
              <a:t>бастаушыларға</a:t>
            </a:r>
            <a:r>
              <a:rPr dirty="0" spc="475"/>
              <a:t> </a:t>
            </a:r>
            <a:r>
              <a:rPr dirty="0"/>
              <a:t>арналған.</a:t>
            </a:r>
            <a:r>
              <a:rPr dirty="0" spc="480"/>
              <a:t> </a:t>
            </a:r>
            <a:r>
              <a:rPr dirty="0"/>
              <a:t>Осылайша,</a:t>
            </a:r>
            <a:r>
              <a:rPr dirty="0" spc="480"/>
              <a:t> </a:t>
            </a:r>
            <a:r>
              <a:rPr dirty="0"/>
              <a:t>техникалық</a:t>
            </a:r>
            <a:r>
              <a:rPr dirty="0" spc="480"/>
              <a:t> </a:t>
            </a:r>
            <a:r>
              <a:rPr dirty="0"/>
              <a:t>жағынан</a:t>
            </a:r>
            <a:r>
              <a:rPr dirty="0" spc="475"/>
              <a:t> </a:t>
            </a:r>
            <a:r>
              <a:rPr dirty="0"/>
              <a:t>қызығушылық</a:t>
            </a:r>
            <a:r>
              <a:rPr dirty="0" spc="480"/>
              <a:t> </a:t>
            </a:r>
            <a:r>
              <a:rPr dirty="0" spc="-10"/>
              <a:t>танытпайтын </a:t>
            </a:r>
            <a:r>
              <a:rPr dirty="0"/>
              <a:t>адамдарға</a:t>
            </a:r>
            <a:r>
              <a:rPr dirty="0" spc="130"/>
              <a:t> </a:t>
            </a:r>
            <a:r>
              <a:rPr dirty="0"/>
              <a:t>жобаға</a:t>
            </a:r>
            <a:r>
              <a:rPr dirty="0" spc="145"/>
              <a:t> </a:t>
            </a:r>
            <a:r>
              <a:rPr dirty="0"/>
              <a:t>сәйкес</a:t>
            </a:r>
            <a:r>
              <a:rPr dirty="0" spc="145"/>
              <a:t> </a:t>
            </a:r>
            <a:r>
              <a:rPr dirty="0"/>
              <a:t>тақырыптарды</a:t>
            </a:r>
            <a:r>
              <a:rPr dirty="0" spc="135"/>
              <a:t> </a:t>
            </a:r>
            <a:r>
              <a:rPr dirty="0"/>
              <a:t>табуға</a:t>
            </a:r>
            <a:r>
              <a:rPr dirty="0" spc="145"/>
              <a:t> </a:t>
            </a:r>
            <a:r>
              <a:rPr dirty="0"/>
              <a:t>уақыт</a:t>
            </a:r>
            <a:r>
              <a:rPr dirty="0" spc="145"/>
              <a:t> </a:t>
            </a:r>
            <a:r>
              <a:rPr dirty="0"/>
              <a:t>жұмсаудың</a:t>
            </a:r>
            <a:r>
              <a:rPr dirty="0" spc="140"/>
              <a:t> </a:t>
            </a:r>
            <a:r>
              <a:rPr dirty="0"/>
              <a:t>қажеті</a:t>
            </a:r>
            <a:r>
              <a:rPr dirty="0" spc="155"/>
              <a:t> </a:t>
            </a:r>
            <a:r>
              <a:rPr dirty="0"/>
              <a:t>жоқ.</a:t>
            </a:r>
            <a:r>
              <a:rPr dirty="0" spc="160"/>
              <a:t> </a:t>
            </a:r>
            <a:r>
              <a:rPr dirty="0" spc="-10"/>
              <a:t>Дегенмен, </a:t>
            </a:r>
            <a:r>
              <a:rPr dirty="0"/>
              <a:t>AppMaster</a:t>
            </a:r>
            <a:r>
              <a:rPr dirty="0" spc="45"/>
              <a:t> </a:t>
            </a:r>
            <a:r>
              <a:rPr dirty="0"/>
              <a:t>сияқты</a:t>
            </a:r>
            <a:r>
              <a:rPr dirty="0" spc="45"/>
              <a:t> </a:t>
            </a:r>
            <a:r>
              <a:rPr dirty="0"/>
              <a:t>No-code</a:t>
            </a:r>
            <a:r>
              <a:rPr dirty="0" spc="55"/>
              <a:t> </a:t>
            </a:r>
            <a:r>
              <a:rPr dirty="0"/>
              <a:t>платформаларын</a:t>
            </a:r>
            <a:r>
              <a:rPr dirty="0" spc="50"/>
              <a:t> </a:t>
            </a:r>
            <a:r>
              <a:rPr dirty="0"/>
              <a:t>негізгі</a:t>
            </a:r>
            <a:r>
              <a:rPr dirty="0" spc="55"/>
              <a:t> </a:t>
            </a:r>
            <a:r>
              <a:rPr dirty="0"/>
              <a:t>техникалық</a:t>
            </a:r>
            <a:r>
              <a:rPr dirty="0" spc="50"/>
              <a:t> </a:t>
            </a:r>
            <a:r>
              <a:rPr dirty="0"/>
              <a:t>білімсіз</a:t>
            </a:r>
            <a:r>
              <a:rPr dirty="0" spc="55"/>
              <a:t> </a:t>
            </a:r>
            <a:r>
              <a:rPr dirty="0"/>
              <a:t>пайдалану</a:t>
            </a:r>
            <a:r>
              <a:rPr dirty="0" spc="50"/>
              <a:t> </a:t>
            </a:r>
            <a:r>
              <a:rPr dirty="0" spc="-10"/>
              <a:t>қиынға </a:t>
            </a:r>
            <a:r>
              <a:rPr dirty="0"/>
              <a:t>соғуы</a:t>
            </a:r>
            <a:r>
              <a:rPr dirty="0" spc="-65"/>
              <a:t> </a:t>
            </a:r>
            <a:r>
              <a:rPr dirty="0"/>
              <a:t>мүмкін,</a:t>
            </a:r>
            <a:r>
              <a:rPr dirty="0" spc="-55"/>
              <a:t> </a:t>
            </a:r>
            <a:r>
              <a:rPr dirty="0"/>
              <a:t>өйткені</a:t>
            </a:r>
            <a:r>
              <a:rPr dirty="0" spc="-55"/>
              <a:t> </a:t>
            </a:r>
            <a:r>
              <a:rPr dirty="0"/>
              <a:t>бұл</a:t>
            </a:r>
            <a:r>
              <a:rPr dirty="0" spc="-60"/>
              <a:t> </a:t>
            </a:r>
            <a:r>
              <a:rPr dirty="0"/>
              <a:t>кәсіпорын</a:t>
            </a:r>
            <a:r>
              <a:rPr dirty="0" spc="-55"/>
              <a:t> </a:t>
            </a:r>
            <a:r>
              <a:rPr dirty="0" spc="-10"/>
              <a:t>шешімдеріне</a:t>
            </a:r>
            <a:r>
              <a:rPr dirty="0" spc="-60"/>
              <a:t> </a:t>
            </a:r>
            <a:r>
              <a:rPr dirty="0"/>
              <a:t>сәйкес</a:t>
            </a:r>
            <a:r>
              <a:rPr dirty="0" spc="-55"/>
              <a:t> </a:t>
            </a:r>
            <a:r>
              <a:rPr dirty="0"/>
              <a:t>келетін</a:t>
            </a:r>
            <a:r>
              <a:rPr dirty="0" spc="-55"/>
              <a:t> </a:t>
            </a:r>
            <a:r>
              <a:rPr dirty="0"/>
              <a:t>қуатты</a:t>
            </a:r>
            <a:r>
              <a:rPr dirty="0" spc="-60"/>
              <a:t> </a:t>
            </a:r>
            <a:r>
              <a:rPr dirty="0" spc="-10"/>
              <a:t>платформа.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0260" y="803274"/>
            <a:ext cx="6967220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Бағдарламаны</a:t>
            </a:r>
            <a:r>
              <a:rPr dirty="0" sz="2000" spc="-40"/>
              <a:t> </a:t>
            </a:r>
            <a:r>
              <a:rPr dirty="0" sz="2000"/>
              <a:t>бағдарламалауды</a:t>
            </a:r>
            <a:r>
              <a:rPr dirty="0" sz="2000" spc="-35"/>
              <a:t> </a:t>
            </a:r>
            <a:r>
              <a:rPr dirty="0" sz="2000" spc="-10"/>
              <a:t>білмей-</a:t>
            </a:r>
            <a:r>
              <a:rPr dirty="0" sz="2000"/>
              <a:t>ақ</a:t>
            </a:r>
            <a:r>
              <a:rPr dirty="0" sz="2000" spc="-35"/>
              <a:t> </a:t>
            </a:r>
            <a:r>
              <a:rPr dirty="0" sz="2000"/>
              <a:t>жасай</a:t>
            </a:r>
            <a:r>
              <a:rPr dirty="0" sz="2000" spc="-35"/>
              <a:t> </a:t>
            </a:r>
            <a:r>
              <a:rPr dirty="0" sz="2000"/>
              <a:t>аласыз</a:t>
            </a:r>
            <a:r>
              <a:rPr dirty="0" sz="2000" spc="-35"/>
              <a:t> </a:t>
            </a:r>
            <a:r>
              <a:rPr dirty="0" sz="2000" spc="-25"/>
              <a:t>ба?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2193899"/>
            <a:ext cx="10015220" cy="3231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80">
                <a:latin typeface="Calibri"/>
                <a:cs typeface="Calibri"/>
              </a:rPr>
              <a:t>No-</a:t>
            </a:r>
            <a:r>
              <a:rPr dirty="0" sz="2000" spc="55">
                <a:latin typeface="Calibri"/>
                <a:cs typeface="Calibri"/>
              </a:rPr>
              <a:t>code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қосымшаларын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әзірлеу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құралдары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жобаның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бөлігін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құруға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көмектеседі, </a:t>
            </a:r>
            <a:r>
              <a:rPr dirty="0" sz="2000">
                <a:latin typeface="Calibri"/>
                <a:cs typeface="Calibri"/>
              </a:rPr>
              <a:t>мысалы,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логикасы,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Деректер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моделі,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желілер, сервер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бөлігі,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мобильді </a:t>
            </a:r>
            <a:r>
              <a:rPr dirty="0" sz="2000" spc="-10">
                <a:latin typeface="Calibri"/>
                <a:cs typeface="Calibri"/>
              </a:rPr>
              <a:t>қосымшалар </a:t>
            </a:r>
            <a:r>
              <a:rPr dirty="0" sz="2000" spc="100">
                <a:latin typeface="Calibri"/>
                <a:cs typeface="Calibri"/>
              </a:rPr>
              <a:t>және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API.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Сонымен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қатар,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желіден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тыс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50">
                <a:latin typeface="Calibri"/>
                <a:cs typeface="Calibri"/>
              </a:rPr>
              <a:t>no-</a:t>
            </a:r>
            <a:r>
              <a:rPr dirty="0" sz="2000" spc="105">
                <a:latin typeface="Calibri"/>
                <a:cs typeface="Calibri"/>
              </a:rPr>
              <a:t>code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құралдары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техникалық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сауатты </a:t>
            </a:r>
            <a:r>
              <a:rPr dirty="0" sz="2000">
                <a:latin typeface="Calibri"/>
                <a:cs typeface="Calibri"/>
              </a:rPr>
              <a:t>қызметкерлер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әзірлеушілерге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жобаны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AWS,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Azure,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жеке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бұлт,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AppMaster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бұлтында </a:t>
            </a:r>
            <a:r>
              <a:rPr dirty="0" sz="2000">
                <a:latin typeface="Calibri"/>
                <a:cs typeface="Calibri"/>
              </a:rPr>
              <a:t>автоматты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түрде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жариялауға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Сондай-ақ,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бұлтты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жұмыс </a:t>
            </a:r>
            <a:r>
              <a:rPr dirty="0" sz="2000">
                <a:latin typeface="Calibri"/>
                <a:cs typeface="Calibri"/>
              </a:rPr>
              <a:t>процесін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жүздеген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қызметтер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қосымшаларға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қосуға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API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көмегімен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қажетті </a:t>
            </a:r>
            <a:r>
              <a:rPr dirty="0" sz="2000">
                <a:latin typeface="Calibri"/>
                <a:cs typeface="Calibri"/>
              </a:rPr>
              <a:t>мазмұнға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бағдарламалық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түрде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жеткізуге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Әзірленген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қолданбаны </a:t>
            </a:r>
            <a:r>
              <a:rPr dirty="0" sz="2000">
                <a:latin typeface="Calibri"/>
                <a:cs typeface="Calibri"/>
              </a:rPr>
              <a:t>теңшеу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реттелетін кодты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қосудың қажеті жоқ.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қолданбаларды </a:t>
            </a:r>
            <a:r>
              <a:rPr dirty="0" sz="2000" spc="-10">
                <a:latin typeface="Calibri"/>
                <a:cs typeface="Calibri"/>
              </a:rPr>
              <a:t>бағдарламалаусыз </a:t>
            </a:r>
            <a:r>
              <a:rPr dirty="0" sz="2000">
                <a:latin typeface="Calibri"/>
                <a:cs typeface="Calibri"/>
              </a:rPr>
              <a:t>бірнеше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рет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конфигурациялауға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8591" y="3781044"/>
            <a:ext cx="5074920" cy="30769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1439" y="142367"/>
            <a:ext cx="10266680" cy="742569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algn="ctr" marL="235585">
              <a:lnSpc>
                <a:spcPct val="100000"/>
              </a:lnSpc>
              <a:spcBef>
                <a:spcPts val="1465"/>
              </a:spcBef>
            </a:pPr>
            <a:r>
              <a:rPr dirty="0" sz="2000" spc="-10" b="1">
                <a:latin typeface="Calibri"/>
                <a:cs typeface="Calibri"/>
              </a:rPr>
              <a:t>Bubble</a:t>
            </a:r>
            <a:endParaRPr sz="2000">
              <a:latin typeface="Calibri"/>
              <a:cs typeface="Calibri"/>
            </a:endParaRPr>
          </a:p>
          <a:p>
            <a:pPr algn="just" marL="226060">
              <a:lnSpc>
                <a:spcPct val="100000"/>
              </a:lnSpc>
              <a:spcBef>
                <a:spcPts val="1370"/>
              </a:spcBef>
            </a:pPr>
            <a:r>
              <a:rPr dirty="0" sz="2000" spc="-10">
                <a:latin typeface="Calibri"/>
                <a:cs typeface="Calibri"/>
              </a:rPr>
              <a:t>Веб-қосымшаларсыз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әзірлеуге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беретін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бұлттық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</a:t>
            </a:r>
            <a:endParaRPr sz="2000">
              <a:latin typeface="Calibri"/>
              <a:cs typeface="Calibri"/>
            </a:endParaRPr>
          </a:p>
          <a:p>
            <a:pPr algn="just" marL="267970" marR="5080">
              <a:lnSpc>
                <a:spcPts val="2800"/>
              </a:lnSpc>
              <a:spcBef>
                <a:spcPts val="65"/>
              </a:spcBef>
            </a:pPr>
            <a:r>
              <a:rPr dirty="0" sz="2000" spc="80">
                <a:latin typeface="Calibri"/>
                <a:cs typeface="Calibri"/>
              </a:rPr>
              <a:t>Бағдарламалау.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кіріктірілген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және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үшінші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тарап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плагиндерімен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толықтырылған </a:t>
            </a:r>
            <a:r>
              <a:rPr dirty="0" sz="2000" spc="150">
                <a:latin typeface="Calibri"/>
                <a:cs typeface="Calibri"/>
              </a:rPr>
              <a:t>құралдардың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кең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ауқымын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және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бүкіл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әлем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бойынша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әзірлеушілердің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үлкен </a:t>
            </a:r>
            <a:r>
              <a:rPr dirty="0" sz="2000">
                <a:latin typeface="Calibri"/>
                <a:cs typeface="Calibri"/>
              </a:rPr>
              <a:t>қауымдастығын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ұсынады.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Bubble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әзірлеудің негізгі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тұжырымдамасы жұмыс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процесі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болып </a:t>
            </a:r>
            <a:r>
              <a:rPr dirty="0" sz="2000">
                <a:latin typeface="Calibri"/>
                <a:cs typeface="Calibri"/>
              </a:rPr>
              <a:t>табылады.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Біріншіден,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интерфейсті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пішіндерден,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түймелерден,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белгішелерден </a:t>
            </a:r>
            <a:r>
              <a:rPr dirty="0" sz="2000" spc="55">
                <a:latin typeface="Calibri"/>
                <a:cs typeface="Calibri"/>
              </a:rPr>
              <a:t>және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мәтіннен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жұмыс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кеңістігіне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сүйреп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апару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арқылы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жинайды.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Содан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кейін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олар </a:t>
            </a:r>
            <a:r>
              <a:rPr dirty="0" sz="2000" spc="125">
                <a:latin typeface="Calibri"/>
                <a:cs typeface="Calibri"/>
              </a:rPr>
              <a:t>оқиғаларды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тағайындау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және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оларды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басқа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элементтермен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және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деректермен </a:t>
            </a:r>
            <a:r>
              <a:rPr dirty="0" sz="2000" spc="-10">
                <a:latin typeface="Calibri"/>
                <a:cs typeface="Calibri"/>
              </a:rPr>
              <a:t>байланыстыру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«әр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элементті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өмірге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әкеледі».</a:t>
            </a:r>
            <a:endParaRPr sz="2000">
              <a:latin typeface="Calibri"/>
              <a:cs typeface="Calibri"/>
            </a:endParaRPr>
          </a:p>
          <a:p>
            <a:pPr algn="just" marL="267970">
              <a:lnSpc>
                <a:spcPct val="100000"/>
              </a:lnSpc>
              <a:spcBef>
                <a:spcPts val="370"/>
              </a:spcBef>
            </a:pPr>
            <a:r>
              <a:rPr dirty="0" sz="2000" spc="-10">
                <a:latin typeface="Calibri"/>
                <a:cs typeface="Calibri"/>
              </a:rPr>
              <a:t>Платформаның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мүмкіндіктері:</a:t>
            </a:r>
            <a:endParaRPr sz="2000">
              <a:latin typeface="Calibri"/>
              <a:cs typeface="Calibri"/>
            </a:endParaRPr>
          </a:p>
          <a:p>
            <a:pPr marL="12700" marR="5283835">
              <a:lnSpc>
                <a:spcPts val="2800"/>
              </a:lnSpc>
              <a:spcBef>
                <a:spcPts val="125"/>
              </a:spcBef>
            </a:pPr>
            <a:r>
              <a:rPr dirty="0" sz="2000">
                <a:latin typeface="Calibri"/>
                <a:cs typeface="Calibri"/>
              </a:rPr>
              <a:t>Жеке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пайдалануға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арналған</a:t>
            </a:r>
            <a:r>
              <a:rPr dirty="0" sz="2000" spc="-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қарапайым қосымшаларды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да,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ондаған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жүздеген </a:t>
            </a:r>
            <a:r>
              <a:rPr dirty="0" sz="2000">
                <a:latin typeface="Calibri"/>
                <a:cs typeface="Calibri"/>
              </a:rPr>
              <a:t>мың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пайдаланушыларға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арналған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күрделі </a:t>
            </a:r>
            <a:r>
              <a:rPr dirty="0" sz="2000">
                <a:latin typeface="Calibri"/>
                <a:cs typeface="Calibri"/>
              </a:rPr>
              <a:t>жүйелерді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жасау;</a:t>
            </a:r>
            <a:endParaRPr sz="2000">
              <a:latin typeface="Calibri"/>
              <a:cs typeface="Calibri"/>
            </a:endParaRPr>
          </a:p>
          <a:p>
            <a:pPr marL="12700" marR="4873625">
              <a:lnSpc>
                <a:spcPts val="2810"/>
              </a:lnSpc>
              <a:spcBef>
                <a:spcPts val="110"/>
              </a:spcBef>
            </a:pPr>
            <a:r>
              <a:rPr dirty="0" sz="2000" spc="-10">
                <a:latin typeface="Calibri"/>
                <a:cs typeface="Calibri"/>
              </a:rPr>
              <a:t>Кірістірілген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үлгілерді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сіз </a:t>
            </a:r>
            <a:r>
              <a:rPr dirty="0" sz="2000">
                <a:latin typeface="Calibri"/>
                <a:cs typeface="Calibri"/>
              </a:rPr>
              <a:t>онлайн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мектеп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CRM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жүйесін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аласыз;</a:t>
            </a:r>
            <a:endParaRPr sz="2000">
              <a:latin typeface="Calibri"/>
              <a:cs typeface="Calibri"/>
            </a:endParaRPr>
          </a:p>
          <a:p>
            <a:pPr marL="12700" marR="4902200">
              <a:lnSpc>
                <a:spcPts val="2800"/>
              </a:lnSpc>
              <a:spcBef>
                <a:spcPts val="90"/>
              </a:spcBef>
            </a:pPr>
            <a:r>
              <a:rPr dirty="0" sz="2000">
                <a:latin typeface="Calibri"/>
                <a:cs typeface="Calibri"/>
              </a:rPr>
              <a:t>Bubble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деректері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үшінші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тарап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бағдарламаларын </a:t>
            </a:r>
            <a:r>
              <a:rPr dirty="0" sz="2000">
                <a:latin typeface="Calibri"/>
                <a:cs typeface="Calibri"/>
              </a:rPr>
              <a:t>жасау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қолайлы.</a:t>
            </a:r>
            <a:endParaRPr sz="2000">
              <a:latin typeface="Calibri"/>
              <a:cs typeface="Calibri"/>
            </a:endParaRPr>
          </a:p>
          <a:p>
            <a:pPr marL="12700" marR="5169535">
              <a:lnSpc>
                <a:spcPts val="2810"/>
              </a:lnSpc>
              <a:spcBef>
                <a:spcPts val="35"/>
              </a:spcBef>
            </a:pP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ақысыз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жетімді,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бірақ </a:t>
            </a:r>
            <a:r>
              <a:rPr dirty="0" sz="2000">
                <a:latin typeface="Calibri"/>
                <a:cs typeface="Calibri"/>
              </a:rPr>
              <a:t>қосымша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ақы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талап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етеді.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39610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Webflow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6991" y="1418844"/>
            <a:ext cx="6400800" cy="29916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65100" y="855218"/>
            <a:ext cx="9723755" cy="5631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1900" spc="-10">
                <a:latin typeface="Calibri"/>
                <a:cs typeface="Calibri"/>
              </a:rPr>
              <a:t>Дизайнерлерге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веб-</a:t>
            </a:r>
            <a:r>
              <a:rPr dirty="0" sz="1900" spc="-10">
                <a:latin typeface="Calibri"/>
                <a:cs typeface="Calibri"/>
              </a:rPr>
              <a:t>бағдарламалау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туралы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кең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білімсіз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веб-</a:t>
            </a:r>
            <a:r>
              <a:rPr dirty="0" sz="1900">
                <a:latin typeface="Calibri"/>
                <a:cs typeface="Calibri"/>
              </a:rPr>
              <a:t>беттерді</a:t>
            </a:r>
            <a:r>
              <a:rPr dirty="0" sz="1900" spc="-3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құруға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мүмкіндік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беретін </a:t>
            </a:r>
            <a:r>
              <a:rPr dirty="0" sz="1900">
                <a:latin typeface="Calibri"/>
                <a:cs typeface="Calibri"/>
              </a:rPr>
              <a:t>бұлттық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платформа.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900">
                <a:latin typeface="Calibri"/>
                <a:cs typeface="Calibri"/>
              </a:rPr>
              <a:t>Платформа</a:t>
            </a:r>
            <a:r>
              <a:rPr dirty="0" sz="1900" spc="-8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мүмкіндіктері:</a:t>
            </a:r>
            <a:endParaRPr sz="1900">
              <a:latin typeface="Calibri"/>
              <a:cs typeface="Calibri"/>
            </a:endParaRPr>
          </a:p>
          <a:p>
            <a:pPr marL="14604" marR="6042660">
              <a:lnSpc>
                <a:spcPct val="116900"/>
              </a:lnSpc>
              <a:spcBef>
                <a:spcPts val="45"/>
              </a:spcBef>
            </a:pPr>
            <a:r>
              <a:rPr dirty="0" sz="1800" spc="-10">
                <a:latin typeface="Calibri"/>
                <a:cs typeface="Calibri"/>
              </a:rPr>
              <a:t>Құрастырушы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интерфейсі Photoshop- </a:t>
            </a:r>
            <a:r>
              <a:rPr dirty="0" sz="1800">
                <a:latin typeface="Calibri"/>
                <a:cs typeface="Calibri"/>
              </a:rPr>
              <a:t>ты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еске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түсіреді.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Негізгі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элементтер 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әрекеттер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сол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жақта,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мәтінді </a:t>
            </a:r>
            <a:r>
              <a:rPr dirty="0" sz="1800">
                <a:latin typeface="Calibri"/>
                <a:cs typeface="Calibri"/>
              </a:rPr>
              <a:t>өңдеу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құралдары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эффектілері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оң </a:t>
            </a:r>
            <a:r>
              <a:rPr dirty="0" sz="1800">
                <a:latin typeface="Calibri"/>
                <a:cs typeface="Calibri"/>
              </a:rPr>
              <a:t>жақта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орналасқан.</a:t>
            </a:r>
            <a:endParaRPr sz="1800">
              <a:latin typeface="Calibri"/>
              <a:cs typeface="Calibri"/>
            </a:endParaRPr>
          </a:p>
          <a:p>
            <a:pPr marL="14604" marR="6677025">
              <a:lnSpc>
                <a:spcPct val="1169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Беттер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алдын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ала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жасалғаннан жасалған</a:t>
            </a:r>
            <a:endParaRPr sz="1800">
              <a:latin typeface="Calibri"/>
              <a:cs typeface="Calibri"/>
            </a:endParaRPr>
          </a:p>
          <a:p>
            <a:pPr algn="just" marL="14604" marR="6539230">
              <a:lnSpc>
                <a:spcPct val="1169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элементтер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—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кеңістігіне </a:t>
            </a:r>
            <a:r>
              <a:rPr dirty="0" sz="1800">
                <a:latin typeface="Calibri"/>
                <a:cs typeface="Calibri"/>
              </a:rPr>
              <a:t>элемент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қосу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оны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жай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ғана </a:t>
            </a:r>
            <a:r>
              <a:rPr dirty="0" sz="1800" spc="-10">
                <a:latin typeface="Calibri"/>
                <a:cs typeface="Calibri"/>
              </a:rPr>
              <a:t>шертіңіз.</a:t>
            </a:r>
            <a:endParaRPr sz="1800">
              <a:latin typeface="Calibri"/>
              <a:cs typeface="Calibri"/>
            </a:endParaRPr>
          </a:p>
          <a:p>
            <a:pPr marL="90805" marR="379095">
              <a:lnSpc>
                <a:spcPct val="116900"/>
              </a:lnSpc>
              <a:spcBef>
                <a:spcPts val="350"/>
              </a:spcBef>
            </a:pPr>
            <a:r>
              <a:rPr dirty="0" sz="1800" spc="-10">
                <a:latin typeface="Calibri"/>
                <a:cs typeface="Calibri"/>
              </a:rPr>
              <a:t>Платформаның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мүмкіндіктерін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жылдам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бастау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толық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пайдалану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HTML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CSS-</a:t>
            </a:r>
            <a:r>
              <a:rPr dirty="0" sz="1800" spc="-25">
                <a:latin typeface="Calibri"/>
                <a:cs typeface="Calibri"/>
              </a:rPr>
              <a:t>тің </a:t>
            </a:r>
            <a:r>
              <a:rPr dirty="0" sz="1800">
                <a:latin typeface="Calibri"/>
                <a:cs typeface="Calibri"/>
              </a:rPr>
              <a:t>негізгі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білімі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қажет.</a:t>
            </a:r>
            <a:endParaRPr sz="1800">
              <a:latin typeface="Calibri"/>
              <a:cs typeface="Calibri"/>
            </a:endParaRPr>
          </a:p>
          <a:p>
            <a:pPr marL="90805" marR="525780">
              <a:lnSpc>
                <a:spcPct val="1169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Кәсіби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дизайнерлер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макет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дизайнерлері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қолайлы.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Біріншісі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бұл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қызмет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құнын </a:t>
            </a:r>
            <a:r>
              <a:rPr dirty="0" sz="1800">
                <a:latin typeface="Calibri"/>
                <a:cs typeface="Calibri"/>
              </a:rPr>
              <a:t>көтерудің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жақсы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тәсілі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болса,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екіншісі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жобаны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әзірлеу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уақытын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қысқартады.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656455">
              <a:lnSpc>
                <a:spcPct val="100000"/>
              </a:lnSpc>
              <a:spcBef>
                <a:spcPts val="95"/>
              </a:spcBef>
            </a:pPr>
            <a:r>
              <a:rPr dirty="0" sz="2200" spc="-10"/>
              <a:t>Zapier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6776" y="1571244"/>
            <a:ext cx="4899660" cy="259841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6963" y="790829"/>
            <a:ext cx="10012045" cy="6361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Жасанды</a:t>
            </a:r>
            <a:r>
              <a:rPr dirty="0" sz="1800" spc="3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интеллектті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(AI)</a:t>
            </a:r>
            <a:r>
              <a:rPr dirty="0" sz="1800" spc="3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тиімді</a:t>
            </a:r>
            <a:r>
              <a:rPr dirty="0" sz="1800" spc="3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үрдісіне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айналдыруға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арналған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платформа.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Бұл</a:t>
            </a:r>
            <a:r>
              <a:rPr dirty="0" sz="1800" spc="3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уақытты </a:t>
            </a:r>
            <a:r>
              <a:rPr dirty="0" sz="1800" spc="90">
                <a:latin typeface="Calibri"/>
                <a:cs typeface="Calibri"/>
              </a:rPr>
              <a:t>үнемдеу,</a:t>
            </a:r>
            <a:r>
              <a:rPr dirty="0" sz="1800" spc="240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тапсырмаларды</a:t>
            </a:r>
            <a:r>
              <a:rPr dirty="0" sz="1800" spc="245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жеңілдету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немесе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100">
                <a:latin typeface="Calibri"/>
                <a:cs typeface="Calibri"/>
              </a:rPr>
              <a:t>командаңызды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 spc="65">
                <a:latin typeface="Calibri"/>
                <a:cs typeface="Calibri"/>
              </a:rPr>
              <a:t>таң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95">
                <a:latin typeface="Calibri"/>
                <a:cs typeface="Calibri"/>
              </a:rPr>
              <a:t>қалдыру</a:t>
            </a:r>
            <a:r>
              <a:rPr dirty="0" sz="1800" spc="254">
                <a:latin typeface="Calibri"/>
                <a:cs typeface="Calibri"/>
              </a:rPr>
              <a:t> </a:t>
            </a:r>
            <a:r>
              <a:rPr dirty="0" sz="1800" spc="80">
                <a:latin typeface="Calibri"/>
                <a:cs typeface="Calibri"/>
              </a:rPr>
              <a:t>үшін</a:t>
            </a:r>
            <a:r>
              <a:rPr dirty="0" sz="1800" spc="250">
                <a:latin typeface="Calibri"/>
                <a:cs typeface="Calibri"/>
              </a:rPr>
              <a:t> </a:t>
            </a:r>
            <a:r>
              <a:rPr dirty="0" sz="1800" spc="85">
                <a:latin typeface="Calibri"/>
                <a:cs typeface="Calibri"/>
              </a:rPr>
              <a:t>идеяларды </a:t>
            </a:r>
            <a:r>
              <a:rPr dirty="0" sz="1800" spc="-10">
                <a:latin typeface="Calibri"/>
                <a:cs typeface="Calibri"/>
              </a:rPr>
              <a:t>автоматтандыруға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мүмкіндік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береді.</a:t>
            </a:r>
            <a:endParaRPr sz="18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470"/>
              </a:spcBef>
            </a:pPr>
            <a:r>
              <a:rPr dirty="0" sz="1800">
                <a:latin typeface="Calibri"/>
                <a:cs typeface="Calibri"/>
              </a:rPr>
              <a:t>Zapier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істейтін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негізгі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мүмкіндіктер:</a:t>
            </a:r>
            <a:endParaRPr sz="1800">
              <a:latin typeface="Calibri"/>
              <a:cs typeface="Calibri"/>
            </a:endParaRPr>
          </a:p>
          <a:p>
            <a:pPr marL="96520" marR="5727700">
              <a:lnSpc>
                <a:spcPct val="116900"/>
              </a:lnSpc>
              <a:spcBef>
                <a:spcPts val="1695"/>
              </a:spcBef>
            </a:pP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істейтін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Zap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жасау. Автоматтандырғыңыз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келетін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нәрсені сипаттаңыз,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сонда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Zapier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сіз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жұмыс </a:t>
            </a:r>
            <a:r>
              <a:rPr dirty="0" sz="1800">
                <a:latin typeface="Calibri"/>
                <a:cs typeface="Calibri"/>
              </a:rPr>
              <a:t>процесін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жасайды.</a:t>
            </a:r>
            <a:endParaRPr sz="1800">
              <a:latin typeface="Calibri"/>
              <a:cs typeface="Calibri"/>
            </a:endParaRPr>
          </a:p>
          <a:p>
            <a:pPr marL="96520" marR="5110480">
              <a:lnSpc>
                <a:spcPct val="116900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Реттелетін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чат-</a:t>
            </a:r>
            <a:r>
              <a:rPr dirty="0" sz="1800">
                <a:latin typeface="Calibri"/>
                <a:cs typeface="Calibri"/>
              </a:rPr>
              <a:t>боттар.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Тұтынушы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сұрауларын </a:t>
            </a:r>
            <a:r>
              <a:rPr dirty="0" sz="1800">
                <a:latin typeface="Calibri"/>
                <a:cs typeface="Calibri"/>
              </a:rPr>
              <a:t>өңдеу,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мәселелерді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шешу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ықтимал тұтынушыларды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құру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істейтін чат-</a:t>
            </a:r>
            <a:r>
              <a:rPr dirty="0" sz="1800">
                <a:latin typeface="Calibri"/>
                <a:cs typeface="Calibri"/>
              </a:rPr>
              <a:t>боттарды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жасаңыз.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800">
              <a:latin typeface="Calibri"/>
              <a:cs typeface="Calibri"/>
            </a:endParaRPr>
          </a:p>
          <a:p>
            <a:pPr marL="118745" marR="1519555">
              <a:lnSpc>
                <a:spcPct val="116900"/>
              </a:lnSpc>
            </a:pP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қосалқы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ұшқышы.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Zap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жасайтын,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кодты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жасайтын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бірегей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қажеттіліктеріңізге </a:t>
            </a:r>
            <a:r>
              <a:rPr dirty="0" sz="1800">
                <a:latin typeface="Calibri"/>
                <a:cs typeface="Calibri"/>
              </a:rPr>
              <a:t>бейімделген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реттелетін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әрекеттерді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жасайтын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істейтін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көмекші.</a:t>
            </a:r>
            <a:endParaRPr sz="1800">
              <a:latin typeface="Calibri"/>
              <a:cs typeface="Calibri"/>
            </a:endParaRPr>
          </a:p>
          <a:p>
            <a:pPr marL="118745" marR="1353185">
              <a:lnSpc>
                <a:spcPct val="116900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жақсартылған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электрондық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кестелер.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сезімді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талдау,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мәтінді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қорытындылау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және </a:t>
            </a:r>
            <a:r>
              <a:rPr dirty="0" sz="1800">
                <a:latin typeface="Calibri"/>
                <a:cs typeface="Calibri"/>
              </a:rPr>
              <a:t>дерекқорда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тікелей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талдау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пайдаланылады.</a:t>
            </a:r>
            <a:endParaRPr sz="1800">
              <a:latin typeface="Calibri"/>
              <a:cs typeface="Calibri"/>
            </a:endParaRPr>
          </a:p>
          <a:p>
            <a:pPr marL="118745" marR="1525270">
              <a:lnSpc>
                <a:spcPct val="116900"/>
              </a:lnSpc>
              <a:spcBef>
                <a:spcPts val="105"/>
              </a:spcBef>
            </a:pP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агенттері.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Өзіңіздің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AI-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істейтін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көмекшілеріңізді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жасаңыз.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Олар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бизнес- процестерді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түсінуге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тапсырмаларды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автономды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түрде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орындауға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үйретілген.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961644"/>
            <a:ext cx="6734556" cy="399135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10184" y="980439"/>
            <a:ext cx="3143885" cy="4598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Разработка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no-</a:t>
            </a:r>
            <a:r>
              <a:rPr dirty="0" sz="2000" spc="-20">
                <a:latin typeface="Calibri"/>
                <a:cs typeface="Calibri"/>
              </a:rPr>
              <a:t>code </a:t>
            </a:r>
            <a:r>
              <a:rPr dirty="0" sz="2000">
                <a:latin typeface="Calibri"/>
                <a:cs typeface="Calibri"/>
              </a:rPr>
              <a:t>процветает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счет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создания </a:t>
            </a:r>
            <a:r>
              <a:rPr dirty="0" sz="2000">
                <a:latin typeface="Calibri"/>
                <a:cs typeface="Calibri"/>
              </a:rPr>
              <a:t>сообщества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гражданских </a:t>
            </a:r>
            <a:r>
              <a:rPr dirty="0" sz="2000">
                <a:latin typeface="Calibri"/>
                <a:cs typeface="Calibri"/>
              </a:rPr>
              <a:t>разработчиков,</a:t>
            </a:r>
            <a:r>
              <a:rPr dirty="0" sz="2000" spc="-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которые </a:t>
            </a:r>
            <a:r>
              <a:rPr dirty="0" sz="2000">
                <a:latin typeface="Calibri"/>
                <a:cs typeface="Calibri"/>
              </a:rPr>
              <a:t>создают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приложения,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даже </a:t>
            </a:r>
            <a:r>
              <a:rPr dirty="0" sz="2000">
                <a:latin typeface="Calibri"/>
                <a:cs typeface="Calibri"/>
              </a:rPr>
              <a:t>если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них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нет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навыков </a:t>
            </a:r>
            <a:r>
              <a:rPr dirty="0" sz="2000">
                <a:latin typeface="Calibri"/>
                <a:cs typeface="Calibri"/>
              </a:rPr>
              <a:t>кодирования.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Согласно </a:t>
            </a:r>
            <a:r>
              <a:rPr dirty="0" sz="2000">
                <a:latin typeface="Calibri"/>
                <a:cs typeface="Calibri"/>
              </a:rPr>
              <a:t>глобальному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опросу,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почти </a:t>
            </a:r>
            <a:r>
              <a:rPr dirty="0" sz="2000">
                <a:latin typeface="Calibri"/>
                <a:cs typeface="Calibri"/>
              </a:rPr>
              <a:t>70%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предприятий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переводят </a:t>
            </a:r>
            <a:r>
              <a:rPr dirty="0" sz="2000">
                <a:latin typeface="Calibri"/>
                <a:cs typeface="Calibri"/>
              </a:rPr>
              <a:t>свои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бизнес-</a:t>
            </a:r>
            <a:r>
              <a:rPr dirty="0" sz="2000">
                <a:latin typeface="Calibri"/>
                <a:cs typeface="Calibri"/>
              </a:rPr>
              <a:t>процессы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на </a:t>
            </a:r>
            <a:r>
              <a:rPr dirty="0" sz="2000">
                <a:latin typeface="Calibri"/>
                <a:cs typeface="Calibri"/>
              </a:rPr>
              <a:t>решения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Это </a:t>
            </a:r>
            <a:r>
              <a:rPr dirty="0" sz="2000">
                <a:latin typeface="Calibri"/>
                <a:cs typeface="Calibri"/>
              </a:rPr>
              <a:t>означает,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что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вам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нужно </a:t>
            </a:r>
            <a:r>
              <a:rPr dirty="0" sz="2000">
                <a:latin typeface="Calibri"/>
                <a:cs typeface="Calibri"/>
              </a:rPr>
              <a:t>написать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строку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при </a:t>
            </a:r>
            <a:r>
              <a:rPr dirty="0" sz="2000" spc="-10">
                <a:latin typeface="Calibri"/>
                <a:cs typeface="Calibri"/>
              </a:rPr>
              <a:t>планировании сборки приложения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54025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Mendix</a:t>
            </a:r>
            <a:endParaRPr sz="2400"/>
          </a:p>
        </p:txBody>
      </p:sp>
      <p:sp>
        <p:nvSpPr>
          <p:cNvPr id="3" name="object 3" descr=""/>
          <p:cNvSpPr txBox="1"/>
          <p:nvPr/>
        </p:nvSpPr>
        <p:spPr>
          <a:xfrm>
            <a:off x="241300" y="877315"/>
            <a:ext cx="10118090" cy="651510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18110" marR="508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latin typeface="Calibri"/>
                <a:cs typeface="Calibri"/>
              </a:rPr>
              <a:t>Төмен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кодты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қолданбаларды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әзірлеу</a:t>
            </a:r>
            <a:r>
              <a:rPr dirty="0" sz="1800" spc="1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платформасы.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Ол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бағдарламалық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жасақтама</a:t>
            </a:r>
            <a:r>
              <a:rPr dirty="0" sz="1800" spc="1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қолданбаларын </a:t>
            </a:r>
            <a:r>
              <a:rPr dirty="0" sz="1800">
                <a:latin typeface="Calibri"/>
                <a:cs typeface="Calibri"/>
              </a:rPr>
              <a:t>жасау,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тестілеу,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орналастыру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тексеру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құралдарды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қамтамасыз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етеді.</a:t>
            </a:r>
            <a:endParaRPr sz="1800">
              <a:latin typeface="Calibri"/>
              <a:cs typeface="Calibri"/>
            </a:endParaRPr>
          </a:p>
          <a:p>
            <a:pPr marL="118110">
              <a:lnSpc>
                <a:spcPct val="100000"/>
              </a:lnSpc>
              <a:spcBef>
                <a:spcPts val="95"/>
              </a:spcBef>
            </a:pPr>
            <a:r>
              <a:rPr dirty="0" sz="1800">
                <a:latin typeface="Calibri"/>
                <a:cs typeface="Calibri"/>
              </a:rPr>
              <a:t>Mendix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әртүрлі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екі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компонентті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ұсынады</a:t>
            </a:r>
            <a:endParaRPr sz="1800">
              <a:latin typeface="Calibri"/>
              <a:cs typeface="Calibri"/>
            </a:endParaRPr>
          </a:p>
          <a:p>
            <a:pPr marL="12700" marR="5459730" indent="186055">
              <a:lnSpc>
                <a:spcPct val="101800"/>
              </a:lnSpc>
              <a:spcBef>
                <a:spcPts val="145"/>
              </a:spcBef>
              <a:buChar char="-"/>
              <a:tabLst>
                <a:tab pos="198755" algn="l"/>
              </a:tabLst>
            </a:pPr>
            <a:r>
              <a:rPr dirty="0" sz="1650">
                <a:latin typeface="Calibri"/>
                <a:cs typeface="Calibri"/>
              </a:rPr>
              <a:t>Mendix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Studio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Pro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(төмен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код).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Кәсіби әзірлеушілерге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арналған</a:t>
            </a:r>
            <a:r>
              <a:rPr dirty="0" sz="1650" spc="-10">
                <a:latin typeface="Calibri"/>
                <a:cs typeface="Calibri"/>
              </a:rPr>
              <a:t> жан-</a:t>
            </a:r>
            <a:r>
              <a:rPr dirty="0" sz="1650">
                <a:latin typeface="Calibri"/>
                <a:cs typeface="Calibri"/>
              </a:rPr>
              <a:t>жақты</a:t>
            </a:r>
            <a:r>
              <a:rPr dirty="0" sz="1650" spc="-1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визуалды модельдеу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платформасы.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Mendix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платформасының мүмкіндіктері:</a:t>
            </a:r>
            <a:endParaRPr sz="1650">
              <a:latin typeface="Calibri"/>
              <a:cs typeface="Calibri"/>
            </a:endParaRPr>
          </a:p>
          <a:p>
            <a:pPr marL="12700" marR="5619750" indent="111760">
              <a:lnSpc>
                <a:spcPct val="101800"/>
              </a:lnSpc>
              <a:spcBef>
                <a:spcPts val="5"/>
              </a:spcBef>
              <a:buChar char="-"/>
              <a:tabLst>
                <a:tab pos="124460" algn="l"/>
              </a:tabLst>
            </a:pPr>
            <a:r>
              <a:rPr dirty="0" sz="1650">
                <a:latin typeface="Calibri"/>
                <a:cs typeface="Calibri"/>
              </a:rPr>
              <a:t>визуалды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дамыту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ортасы.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Қосымшаларды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жасау </a:t>
            </a:r>
            <a:r>
              <a:rPr dirty="0" sz="1650">
                <a:latin typeface="Calibri"/>
                <a:cs typeface="Calibri"/>
              </a:rPr>
              <a:t>және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жаңа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идеяларды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сынау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процесін </a:t>
            </a:r>
            <a:r>
              <a:rPr dirty="0" sz="1650">
                <a:latin typeface="Calibri"/>
                <a:cs typeface="Calibri"/>
              </a:rPr>
              <a:t>жылдамдатуға</a:t>
            </a:r>
            <a:r>
              <a:rPr dirty="0" sz="1650" spc="-7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мүмкіндік</a:t>
            </a:r>
            <a:r>
              <a:rPr dirty="0" sz="1650" spc="-7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береді.</a:t>
            </a:r>
            <a:endParaRPr sz="1650">
              <a:latin typeface="Calibri"/>
              <a:cs typeface="Calibri"/>
            </a:endParaRPr>
          </a:p>
          <a:p>
            <a:pPr marL="12700" marR="5441950" indent="111760">
              <a:lnSpc>
                <a:spcPct val="101800"/>
              </a:lnSpc>
              <a:spcBef>
                <a:spcPts val="5"/>
              </a:spcBef>
              <a:buChar char="-"/>
              <a:tabLst>
                <a:tab pos="124460" algn="l"/>
              </a:tabLst>
            </a:pPr>
            <a:r>
              <a:rPr dirty="0" sz="1650">
                <a:latin typeface="Calibri"/>
                <a:cs typeface="Calibri"/>
              </a:rPr>
              <a:t>икемділік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және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ауқымдылық.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Қолданбаның </a:t>
            </a:r>
            <a:r>
              <a:rPr dirty="0" sz="1650">
                <a:latin typeface="Calibri"/>
                <a:cs typeface="Calibri"/>
              </a:rPr>
              <a:t>архитектурасы</a:t>
            </a:r>
            <a:r>
              <a:rPr dirty="0" sz="1650" spc="-7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нано-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және</a:t>
            </a:r>
            <a:r>
              <a:rPr dirty="0" sz="1650" spc="-6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микроағындар</a:t>
            </a:r>
            <a:r>
              <a:rPr dirty="0" sz="1650" spc="-6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түрінде </a:t>
            </a:r>
            <a:r>
              <a:rPr dirty="0" sz="1650">
                <a:latin typeface="Calibri"/>
                <a:cs typeface="Calibri"/>
              </a:rPr>
              <a:t>жасалған,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бұл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код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жазбай-</a:t>
            </a:r>
            <a:r>
              <a:rPr dirty="0" sz="1650">
                <a:latin typeface="Calibri"/>
                <a:cs typeface="Calibri"/>
              </a:rPr>
              <a:t>ақ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қолданбалы процестерге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күрделі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бизнес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логикасын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оңай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және </a:t>
            </a:r>
            <a:r>
              <a:rPr dirty="0" sz="1650">
                <a:latin typeface="Calibri"/>
                <a:cs typeface="Calibri"/>
              </a:rPr>
              <a:t>көрнекі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түрде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қосуға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мүмкіндік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береді.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Бір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рет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20">
                <a:latin typeface="Calibri"/>
                <a:cs typeface="Calibri"/>
              </a:rPr>
              <a:t>басу </a:t>
            </a:r>
            <a:r>
              <a:rPr dirty="0" sz="1650">
                <a:latin typeface="Calibri"/>
                <a:cs typeface="Calibri"/>
              </a:rPr>
              <a:t>арқылы</a:t>
            </a:r>
            <a:r>
              <a:rPr dirty="0" sz="1650" spc="-6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орналастыру.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Қоғамдық,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жеке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немесе </a:t>
            </a:r>
            <a:r>
              <a:rPr dirty="0" sz="1650">
                <a:latin typeface="Calibri"/>
                <a:cs typeface="Calibri"/>
              </a:rPr>
              <a:t>гибридті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бұлттарда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жұмыс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істеуге</a:t>
            </a:r>
            <a:r>
              <a:rPr dirty="0" sz="1650" spc="-5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мүмкіндік</a:t>
            </a:r>
            <a:r>
              <a:rPr dirty="0" sz="1650" spc="-5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береді.</a:t>
            </a:r>
            <a:endParaRPr sz="1650">
              <a:latin typeface="Calibri"/>
              <a:cs typeface="Calibri"/>
            </a:endParaRPr>
          </a:p>
          <a:p>
            <a:pPr marL="12700" marR="5471160" indent="111760">
              <a:lnSpc>
                <a:spcPct val="101800"/>
              </a:lnSpc>
              <a:buChar char="-"/>
              <a:tabLst>
                <a:tab pos="124460" algn="l"/>
              </a:tabLst>
            </a:pPr>
            <a:r>
              <a:rPr dirty="0" sz="1650">
                <a:latin typeface="Calibri"/>
                <a:cs typeface="Calibri"/>
              </a:rPr>
              <a:t>Кез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келген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үшінші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тарап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дерекқорымен </a:t>
            </a:r>
            <a:r>
              <a:rPr dirty="0" sz="1650">
                <a:latin typeface="Calibri"/>
                <a:cs typeface="Calibri"/>
              </a:rPr>
              <a:t>интеграция.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LowOps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технологиясын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қолдана </a:t>
            </a:r>
            <a:r>
              <a:rPr dirty="0" sz="1650">
                <a:latin typeface="Calibri"/>
                <a:cs typeface="Calibri"/>
              </a:rPr>
              <a:t>отырып,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кодтың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бір</a:t>
            </a:r>
            <a:r>
              <a:rPr dirty="0" sz="1650" spc="-4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жолынсыз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интеграциялаңыз </a:t>
            </a:r>
            <a:r>
              <a:rPr dirty="0" sz="1650">
                <a:latin typeface="Calibri"/>
                <a:cs typeface="Calibri"/>
              </a:rPr>
              <a:t>және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қолданбаларды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орналастырыңыз.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-</a:t>
            </a:r>
            <a:r>
              <a:rPr dirty="0" sz="1650" spc="-2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Деректер </a:t>
            </a:r>
            <a:r>
              <a:rPr dirty="0" sz="1650">
                <a:latin typeface="Calibri"/>
                <a:cs typeface="Calibri"/>
              </a:rPr>
              <a:t>тәуелсіздігі.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Пайдаланушылар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топтары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үшін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рөлдер </a:t>
            </a:r>
            <a:r>
              <a:rPr dirty="0" sz="1650">
                <a:latin typeface="Calibri"/>
                <a:cs typeface="Calibri"/>
              </a:rPr>
              <a:t>жасай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аласыз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-</a:t>
            </a:r>
            <a:r>
              <a:rPr dirty="0" sz="1650" spc="-2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әрбір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рөл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құрамдастағы</a:t>
            </a:r>
            <a:r>
              <a:rPr dirty="0" sz="1650" spc="-3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барлық </a:t>
            </a:r>
            <a:r>
              <a:rPr dirty="0" sz="1650">
                <a:latin typeface="Calibri"/>
                <a:cs typeface="Calibri"/>
              </a:rPr>
              <a:t>активтерге,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соның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ішінде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деректерге</a:t>
            </a:r>
            <a:r>
              <a:rPr dirty="0" sz="1650" spc="-35">
                <a:latin typeface="Calibri"/>
                <a:cs typeface="Calibri"/>
              </a:rPr>
              <a:t> </a:t>
            </a:r>
            <a:r>
              <a:rPr dirty="0" sz="1650">
                <a:latin typeface="Calibri"/>
                <a:cs typeface="Calibri"/>
              </a:rPr>
              <a:t>қол</a:t>
            </a:r>
            <a:r>
              <a:rPr dirty="0" sz="1650" spc="-40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жеткізу </a:t>
            </a:r>
            <a:r>
              <a:rPr dirty="0" sz="1650">
                <a:latin typeface="Calibri"/>
                <a:cs typeface="Calibri"/>
              </a:rPr>
              <a:t>деңгейін</a:t>
            </a:r>
            <a:r>
              <a:rPr dirty="0" sz="1650" spc="-75">
                <a:latin typeface="Calibri"/>
                <a:cs typeface="Calibri"/>
              </a:rPr>
              <a:t> </a:t>
            </a:r>
            <a:r>
              <a:rPr dirty="0" sz="1650" spc="-10">
                <a:latin typeface="Calibri"/>
                <a:cs typeface="Calibri"/>
              </a:rPr>
              <a:t>анықтайды.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1391" y="1876044"/>
              <a:ext cx="5029200" cy="280111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27525">
              <a:lnSpc>
                <a:spcPct val="100000"/>
              </a:lnSpc>
              <a:spcBef>
                <a:spcPts val="95"/>
              </a:spcBef>
            </a:pPr>
            <a:r>
              <a:rPr dirty="0" sz="2200" spc="-10"/>
              <a:t>OutSystems</a:t>
            </a:r>
            <a:endParaRPr sz="22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191" y="1571244"/>
            <a:ext cx="5468112" cy="32766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3840" y="839851"/>
            <a:ext cx="10114915" cy="635825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15570" marR="508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latin typeface="Calibri"/>
                <a:cs typeface="Calibri"/>
              </a:rPr>
              <a:t>Төмен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кодты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қолданбаларды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әзірлеу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платформасы</a:t>
            </a:r>
            <a:r>
              <a:rPr dirty="0" sz="1800" spc="30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негізінен</a:t>
            </a:r>
            <a:r>
              <a:rPr dirty="0" sz="1800" spc="30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кәсіпорындарға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арналған,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веб</a:t>
            </a:r>
            <a:r>
              <a:rPr dirty="0" sz="1800" spc="3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және </a:t>
            </a:r>
            <a:r>
              <a:rPr dirty="0" sz="1800">
                <a:latin typeface="Calibri"/>
                <a:cs typeface="Calibri"/>
              </a:rPr>
              <a:t>мобильді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қосымшалардың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дамуын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жылдамдатады.</a:t>
            </a:r>
            <a:endParaRPr sz="180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Негізгі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OutSystems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мүмкіндіктері:</a:t>
            </a:r>
            <a:endParaRPr sz="1800">
              <a:latin typeface="Calibri"/>
              <a:cs typeface="Calibri"/>
            </a:endParaRPr>
          </a:p>
          <a:p>
            <a:pPr marL="1155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Көрнекі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даму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ортасы.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dirty="0" sz="1800" spc="-10">
                <a:latin typeface="Calibri"/>
                <a:cs typeface="Calibri"/>
              </a:rPr>
              <a:t>Жеңілдетеді</a:t>
            </a:r>
            <a:endParaRPr sz="1800">
              <a:latin typeface="Calibri"/>
              <a:cs typeface="Calibri"/>
            </a:endParaRPr>
          </a:p>
          <a:p>
            <a:pPr marL="12700" marR="6177280">
              <a:lnSpc>
                <a:spcPct val="1018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визуалды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апарып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тастау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интерфейсі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бар </a:t>
            </a:r>
            <a:r>
              <a:rPr dirty="0" sz="1800" spc="-10">
                <a:latin typeface="Calibri"/>
                <a:cs typeface="Calibri"/>
              </a:rPr>
              <a:t>қолданбаларды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әзірлеу.</a:t>
            </a:r>
            <a:endParaRPr sz="1800">
              <a:latin typeface="Calibri"/>
              <a:cs typeface="Calibri"/>
            </a:endParaRPr>
          </a:p>
          <a:p>
            <a:pPr marL="12700" marR="5443855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latin typeface="Calibri"/>
                <a:cs typeface="Calibri"/>
              </a:rPr>
              <a:t>Деректер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үлгілерін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анықтаңыз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кодтың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бір </a:t>
            </a:r>
            <a:r>
              <a:rPr dirty="0" sz="1800">
                <a:latin typeface="Calibri"/>
                <a:cs typeface="Calibri"/>
              </a:rPr>
              <a:t>жолын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жазбастан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бизнес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логикасын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жасаңыз.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Бір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рет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басу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арқылы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орналастыру.</a:t>
            </a:r>
            <a:endParaRPr sz="1800">
              <a:latin typeface="Calibri"/>
              <a:cs typeface="Calibri"/>
            </a:endParaRPr>
          </a:p>
          <a:p>
            <a:pPr marL="12700" marR="5902960">
              <a:lnSpc>
                <a:spcPct val="1018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Нақты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уақыттағы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өнімділікті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бақылау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және </a:t>
            </a:r>
            <a:r>
              <a:rPr dirty="0" sz="1800">
                <a:latin typeface="Calibri"/>
                <a:cs typeface="Calibri"/>
              </a:rPr>
              <a:t>тіркеу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кірістірілген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мүмкіндіктер.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Толық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даму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циклін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қолдау.</a:t>
            </a:r>
            <a:endParaRPr sz="1800">
              <a:latin typeface="Calibri"/>
              <a:cs typeface="Calibri"/>
            </a:endParaRPr>
          </a:p>
          <a:p>
            <a:pPr marL="12700" marR="5819140">
              <a:lnSpc>
                <a:spcPct val="1018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Бір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ортада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толық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қолданбаларды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жасауға </a:t>
            </a:r>
            <a:r>
              <a:rPr dirty="0" sz="1800">
                <a:latin typeface="Calibri"/>
                <a:cs typeface="Calibri"/>
              </a:rPr>
              <a:t>мүмкіндік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беретін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алдыңғы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сервердің </a:t>
            </a:r>
            <a:r>
              <a:rPr dirty="0" sz="1800">
                <a:latin typeface="Calibri"/>
                <a:cs typeface="Calibri"/>
              </a:rPr>
              <a:t>екеуін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де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қолдайды.</a:t>
            </a:r>
            <a:endParaRPr sz="1800">
              <a:latin typeface="Calibri"/>
              <a:cs typeface="Calibri"/>
            </a:endParaRPr>
          </a:p>
          <a:p>
            <a:pPr marL="113664">
              <a:lnSpc>
                <a:spcPct val="100000"/>
              </a:lnSpc>
              <a:spcBef>
                <a:spcPts val="1905"/>
              </a:spcBef>
            </a:pPr>
            <a:r>
              <a:rPr dirty="0" sz="1800">
                <a:latin typeface="Calibri"/>
                <a:cs typeface="Calibri"/>
              </a:rPr>
              <a:t>Қайта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пайдалануға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болатын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компоненттер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кітапханасы.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Даму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тиімділігін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арттырады.</a:t>
            </a:r>
            <a:endParaRPr sz="1800">
              <a:latin typeface="Calibri"/>
              <a:cs typeface="Calibri"/>
            </a:endParaRPr>
          </a:p>
          <a:p>
            <a:pPr marL="113664" marR="601345">
              <a:lnSpc>
                <a:spcPct val="101899"/>
              </a:lnSpc>
              <a:spcBef>
                <a:spcPts val="60"/>
              </a:spcBef>
            </a:pPr>
            <a:r>
              <a:rPr dirty="0" sz="1800">
                <a:latin typeface="Calibri"/>
                <a:cs typeface="Calibri"/>
              </a:rPr>
              <a:t>Әртүрлі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жүйелермен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интеграция.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Әртүрлі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дерекқорлармен,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API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интерфейстерімен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сыртқы қызметтермен интеграция.</a:t>
            </a:r>
            <a:endParaRPr sz="1800">
              <a:latin typeface="Calibri"/>
              <a:cs typeface="Calibri"/>
            </a:endParaRPr>
          </a:p>
          <a:p>
            <a:pPr marL="113664" marR="571500">
              <a:lnSpc>
                <a:spcPct val="101899"/>
              </a:lnSpc>
              <a:spcBef>
                <a:spcPts val="60"/>
              </a:spcBef>
            </a:pPr>
            <a:r>
              <a:rPr dirty="0" sz="1800" spc="-10">
                <a:latin typeface="Calibri"/>
                <a:cs typeface="Calibri"/>
              </a:rPr>
              <a:t>Масштабтау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мүмкіндігі.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OutSystems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шағын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бизнестің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де,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ірі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кәсіпорындардың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қажеттіліктерін қанағаттандыру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масштабтау,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әртүрлі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өлшемдегі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қолданбаларды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өңдеуге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арналған.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261485">
              <a:lnSpc>
                <a:spcPct val="100000"/>
              </a:lnSpc>
              <a:spcBef>
                <a:spcPts val="100"/>
              </a:spcBef>
            </a:pPr>
            <a:r>
              <a:rPr dirty="0" sz="2400"/>
              <a:t>Power</a:t>
            </a:r>
            <a:r>
              <a:rPr dirty="0" sz="2400" spc="-60"/>
              <a:t> </a:t>
            </a:r>
            <a:r>
              <a:rPr dirty="0" sz="2400" spc="-20"/>
              <a:t>Apps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3191" y="2104644"/>
            <a:ext cx="5131308" cy="309524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46963" y="814298"/>
            <a:ext cx="8703945" cy="6761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9855" indent="57785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Кодтау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туралы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кең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білімсіз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қолданбаларыңызды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жасауға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беретін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платформа.</a:t>
            </a:r>
            <a:endParaRPr sz="2000">
              <a:latin typeface="Calibri"/>
              <a:cs typeface="Calibri"/>
            </a:endParaRPr>
          </a:p>
          <a:p>
            <a:pPr marL="69850" marR="2383790">
              <a:lnSpc>
                <a:spcPct val="121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Power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Apps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қолданбасының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кодсыз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мүмкіндіктері: </a:t>
            </a:r>
            <a:r>
              <a:rPr dirty="0" sz="2000">
                <a:latin typeface="Calibri"/>
                <a:cs typeface="Calibri"/>
              </a:rPr>
              <a:t>Интуитивті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интерфейс.</a:t>
            </a:r>
            <a:endParaRPr sz="2000">
              <a:latin typeface="Calibri"/>
              <a:cs typeface="Calibri"/>
            </a:endParaRPr>
          </a:p>
          <a:p>
            <a:pPr marL="48260" marR="5172710">
              <a:lnSpc>
                <a:spcPct val="118400"/>
              </a:lnSpc>
              <a:spcBef>
                <a:spcPts val="1635"/>
              </a:spcBef>
            </a:pPr>
            <a:r>
              <a:rPr dirty="0" sz="1800" spc="-10">
                <a:latin typeface="Calibri"/>
                <a:cs typeface="Calibri"/>
              </a:rPr>
              <a:t>Пайдаланушылар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апарып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тастау </a:t>
            </a:r>
            <a:r>
              <a:rPr dirty="0" sz="1800">
                <a:latin typeface="Calibri"/>
                <a:cs typeface="Calibri"/>
              </a:rPr>
              <a:t>арқылы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қолданбалар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жасай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алады. </a:t>
            </a:r>
            <a:r>
              <a:rPr dirty="0" sz="1800">
                <a:latin typeface="Calibri"/>
                <a:cs typeface="Calibri"/>
              </a:rPr>
              <a:t>Алдын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ала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құрастырылған </a:t>
            </a:r>
            <a:r>
              <a:rPr dirty="0" sz="1800">
                <a:latin typeface="Calibri"/>
                <a:cs typeface="Calibri"/>
              </a:rPr>
              <a:t>шаблондар.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Платформа</a:t>
            </a:r>
            <a:endParaRPr sz="1800">
              <a:latin typeface="Calibri"/>
              <a:cs typeface="Calibri"/>
            </a:endParaRPr>
          </a:p>
          <a:p>
            <a:pPr marL="48260" marR="5144135">
              <a:lnSpc>
                <a:spcPct val="118100"/>
              </a:lnSpc>
              <a:spcBef>
                <a:spcPts val="75"/>
              </a:spcBef>
            </a:pPr>
            <a:r>
              <a:rPr dirty="0" sz="1800">
                <a:latin typeface="Calibri"/>
                <a:cs typeface="Calibri"/>
              </a:rPr>
              <a:t>жылдам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бастауға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көмектесетін </a:t>
            </a:r>
            <a:r>
              <a:rPr dirty="0" sz="1800">
                <a:latin typeface="Calibri"/>
                <a:cs typeface="Calibri"/>
              </a:rPr>
              <a:t>үлгілердің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кең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ауқымын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ұсынады. </a:t>
            </a:r>
            <a:r>
              <a:rPr dirty="0" sz="1800">
                <a:latin typeface="Calibri"/>
                <a:cs typeface="Calibri"/>
              </a:rPr>
              <a:t>Әртүрлі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деректер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көздеріне </a:t>
            </a:r>
            <a:r>
              <a:rPr dirty="0" sz="1800">
                <a:latin typeface="Calibri"/>
                <a:cs typeface="Calibri"/>
              </a:rPr>
              <a:t>қосылыңыз.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Қолданбаларды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қосуға болады</a:t>
            </a:r>
            <a:endParaRPr sz="1800">
              <a:latin typeface="Calibri"/>
              <a:cs typeface="Calibri"/>
            </a:endParaRPr>
          </a:p>
          <a:p>
            <a:pPr marL="37465">
              <a:lnSpc>
                <a:spcPct val="100000"/>
              </a:lnSpc>
              <a:spcBef>
                <a:spcPts val="1939"/>
              </a:spcBef>
            </a:pPr>
            <a:r>
              <a:rPr dirty="0" sz="1800">
                <a:latin typeface="Calibri"/>
                <a:cs typeface="Calibri"/>
              </a:rPr>
              <a:t>SharePoint,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Excel,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Dynamics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365,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SQL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Server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т.б.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сияқты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көздерге.</a:t>
            </a:r>
            <a:endParaRPr sz="1800">
              <a:latin typeface="Calibri"/>
              <a:cs typeface="Calibri"/>
            </a:endParaRPr>
          </a:p>
          <a:p>
            <a:pPr marL="37465" marR="5080">
              <a:lnSpc>
                <a:spcPct val="118100"/>
              </a:lnSpc>
              <a:spcBef>
                <a:spcPts val="75"/>
              </a:spcBef>
            </a:pPr>
            <a:r>
              <a:rPr dirty="0" sz="1800">
                <a:latin typeface="Calibri"/>
                <a:cs typeface="Calibri"/>
              </a:rPr>
              <a:t>Жауапты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дизайн.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Apps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көмегімен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жасалған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қолданбалар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құрылғыларда,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соның </a:t>
            </a:r>
            <a:r>
              <a:rPr dirty="0" sz="1800">
                <a:latin typeface="Calibri"/>
                <a:cs typeface="Calibri"/>
              </a:rPr>
              <a:t>ішінде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үстелінде,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планшеттерде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смартфондарда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істеуге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арналған.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Apps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жұмыс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процесін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автоматтандыруға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арналған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Automate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және </a:t>
            </a:r>
            <a:r>
              <a:rPr dirty="0" sz="1800">
                <a:latin typeface="Calibri"/>
                <a:cs typeface="Calibri"/>
              </a:rPr>
              <a:t>деректерді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визуализациялауға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арналған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Power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BI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сияқты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басқа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Microsoft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қызметтерімен біріктірілген.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3942" y="314579"/>
            <a:ext cx="14338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AppMaster</a:t>
            </a:r>
            <a:endParaRPr sz="24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88991" y="1114044"/>
            <a:ext cx="5605271" cy="297180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3840" y="689483"/>
            <a:ext cx="9004935" cy="611632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15570" marR="534035" indent="57785">
              <a:lnSpc>
                <a:spcPct val="101899"/>
              </a:lnSpc>
              <a:spcBef>
                <a:spcPts val="60"/>
              </a:spcBef>
            </a:pPr>
            <a:r>
              <a:rPr dirty="0" sz="2000" spc="-10">
                <a:latin typeface="Calibri"/>
                <a:cs typeface="Calibri"/>
              </a:rPr>
              <a:t>Бағдарламалау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дағдыларынсыз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веб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мобильді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қосымшаларды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жасауға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беретін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кодсыз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платформа.</a:t>
            </a:r>
            <a:endParaRPr sz="2000">
              <a:latin typeface="Calibri"/>
              <a:cs typeface="Calibri"/>
            </a:endParaRPr>
          </a:p>
          <a:p>
            <a:pPr marL="173355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Платформаның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мүмкіндіктері:</a:t>
            </a:r>
            <a:endParaRPr sz="2000">
              <a:latin typeface="Calibri"/>
              <a:cs typeface="Calibri"/>
            </a:endParaRPr>
          </a:p>
          <a:p>
            <a:pPr marL="173355" marR="5126355">
              <a:lnSpc>
                <a:spcPct val="104200"/>
              </a:lnSpc>
            </a:pPr>
            <a:r>
              <a:rPr dirty="0" sz="2000">
                <a:latin typeface="Calibri"/>
                <a:cs typeface="Calibri"/>
              </a:rPr>
              <a:t>мобильді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құрастырушы; веб-</a:t>
            </a:r>
            <a:r>
              <a:rPr dirty="0" sz="2000">
                <a:latin typeface="Calibri"/>
                <a:cs typeface="Calibri"/>
              </a:rPr>
              <a:t>бағдарлама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дизайнері; </a:t>
            </a:r>
            <a:r>
              <a:rPr dirty="0" sz="2000">
                <a:latin typeface="Calibri"/>
                <a:cs typeface="Calibri"/>
              </a:rPr>
              <a:t>деректер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моделінің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дизайнері; </a:t>
            </a:r>
            <a:r>
              <a:rPr dirty="0" sz="2000" spc="-20">
                <a:latin typeface="Calibri"/>
                <a:cs typeface="Calibri"/>
              </a:rPr>
              <a:t>бизнес-</a:t>
            </a:r>
            <a:r>
              <a:rPr dirty="0" sz="2000">
                <a:latin typeface="Calibri"/>
                <a:cs typeface="Calibri"/>
              </a:rPr>
              <a:t>процесс</a:t>
            </a:r>
            <a:r>
              <a:rPr dirty="0" sz="2000" spc="-10">
                <a:latin typeface="Calibri"/>
                <a:cs typeface="Calibri"/>
              </a:rPr>
              <a:t> редакторы.</a:t>
            </a:r>
            <a:endParaRPr sz="2000">
              <a:latin typeface="Calibri"/>
              <a:cs typeface="Calibri"/>
            </a:endParaRPr>
          </a:p>
          <a:p>
            <a:pPr marL="12700" marR="5323840">
              <a:lnSpc>
                <a:spcPct val="103099"/>
              </a:lnSpc>
              <a:spcBef>
                <a:spcPts val="1720"/>
              </a:spcBef>
            </a:pPr>
            <a:r>
              <a:rPr dirty="0" sz="1800" spc="-10">
                <a:latin typeface="Calibri"/>
                <a:cs typeface="Calibri"/>
              </a:rPr>
              <a:t>Пайдаланушылар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салалық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шешімдер </a:t>
            </a:r>
            <a:r>
              <a:rPr dirty="0" sz="1800">
                <a:latin typeface="Calibri"/>
                <a:cs typeface="Calibri"/>
              </a:rPr>
              <a:t>мен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үлгілерді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таңдай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алады, </a:t>
            </a:r>
            <a:r>
              <a:rPr dirty="0" sz="1800">
                <a:latin typeface="Calibri"/>
                <a:cs typeface="Calibri"/>
              </a:rPr>
              <a:t>қолданба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брендін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теңшеу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және</a:t>
            </a:r>
            <a:endParaRPr sz="1800">
              <a:latin typeface="Calibri"/>
              <a:cs typeface="Calibri"/>
            </a:endParaRPr>
          </a:p>
          <a:p>
            <a:pPr marL="12700" marR="561721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latin typeface="Calibri"/>
                <a:cs typeface="Calibri"/>
              </a:rPr>
              <a:t>оны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сүйікті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құралдарымен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үздіксіз біріктіреді.</a:t>
            </a:r>
            <a:endParaRPr sz="1800">
              <a:latin typeface="Calibri"/>
              <a:cs typeface="Calibri"/>
            </a:endParaRPr>
          </a:p>
          <a:p>
            <a:pPr marL="12700" marR="5378450">
              <a:lnSpc>
                <a:spcPct val="101899"/>
              </a:lnSpc>
              <a:spcBef>
                <a:spcPts val="55"/>
              </a:spcBef>
            </a:pPr>
            <a:r>
              <a:rPr dirty="0" sz="1800">
                <a:latin typeface="Calibri"/>
                <a:cs typeface="Calibri"/>
              </a:rPr>
              <a:t>AppMaster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бағдарламасымен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жұмыс </a:t>
            </a:r>
            <a:r>
              <a:rPr dirty="0" sz="1800">
                <a:latin typeface="Calibri"/>
                <a:cs typeface="Calibri"/>
              </a:rPr>
              <a:t>істеу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мүмкіндіктері:</a:t>
            </a:r>
            <a:endParaRPr sz="1800">
              <a:latin typeface="Calibri"/>
              <a:cs typeface="Calibri"/>
            </a:endParaRPr>
          </a:p>
          <a:p>
            <a:pPr marL="12700" marR="361315">
              <a:lnSpc>
                <a:spcPct val="101899"/>
              </a:lnSpc>
              <a:spcBef>
                <a:spcPts val="35"/>
              </a:spcBef>
            </a:pPr>
            <a:r>
              <a:rPr dirty="0" sz="1800">
                <a:latin typeface="Calibri"/>
                <a:cs typeface="Calibri"/>
              </a:rPr>
              <a:t>Қолданбаны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әзірлеуге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көрнекі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тәсілді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пайдалану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арқылы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сіз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жылдам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жасай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аласыз прототиптер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қайталау,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цифрлық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өнімдерді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нарыққа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шығару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уақытын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айтарлықтай қысқартады.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50"/>
              </a:spcBef>
            </a:pPr>
            <a:r>
              <a:rPr dirty="0" sz="1800">
                <a:latin typeface="Calibri"/>
                <a:cs typeface="Calibri"/>
              </a:rPr>
              <a:t>Платформа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өз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процестерін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цифрландыруды,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таңдамалы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шешімдерді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жасауды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немесе </a:t>
            </a:r>
            <a:r>
              <a:rPr dirty="0" sz="1800">
                <a:latin typeface="Calibri"/>
                <a:cs typeface="Calibri"/>
              </a:rPr>
              <a:t>дәстүрлі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дамумен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байланысты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жоғары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шығындарсыз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мобильді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қосымшаларды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іске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қосуды </a:t>
            </a:r>
            <a:r>
              <a:rPr dirty="0" sz="1800">
                <a:latin typeface="Calibri"/>
                <a:cs typeface="Calibri"/>
              </a:rPr>
              <a:t>қалайтын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кәсіпкерлерге,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шағын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бизнеске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ұйымдарға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қолайлы.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105"/>
              </a:spcBef>
            </a:pPr>
            <a:r>
              <a:rPr dirty="0" sz="2000"/>
              <a:t>AppMaster,</a:t>
            </a:r>
            <a:r>
              <a:rPr dirty="0" sz="2000" spc="-45"/>
              <a:t> </a:t>
            </a:r>
            <a:r>
              <a:rPr dirty="0" sz="2000"/>
              <a:t>Mendix,</a:t>
            </a:r>
            <a:r>
              <a:rPr dirty="0" sz="2000" spc="-45"/>
              <a:t> </a:t>
            </a:r>
            <a:r>
              <a:rPr dirty="0" sz="2000"/>
              <a:t>Out</a:t>
            </a:r>
            <a:r>
              <a:rPr dirty="0" sz="2000" spc="-45"/>
              <a:t> </a:t>
            </a:r>
            <a:r>
              <a:rPr dirty="0" sz="2000"/>
              <a:t>Systems,</a:t>
            </a:r>
            <a:r>
              <a:rPr dirty="0" sz="2000" spc="-45"/>
              <a:t> </a:t>
            </a:r>
            <a:r>
              <a:rPr dirty="0" sz="2000"/>
              <a:t>Bubble</a:t>
            </a:r>
            <a:r>
              <a:rPr dirty="0" sz="2000" spc="-50"/>
              <a:t> </a:t>
            </a:r>
            <a:r>
              <a:rPr dirty="0" sz="2000"/>
              <a:t>және</a:t>
            </a:r>
            <a:r>
              <a:rPr dirty="0" sz="2000" spc="-45"/>
              <a:t> </a:t>
            </a:r>
            <a:r>
              <a:rPr dirty="0" sz="2000"/>
              <a:t>т.б.</a:t>
            </a:r>
            <a:r>
              <a:rPr dirty="0" sz="2000" spc="-45"/>
              <a:t> </a:t>
            </a:r>
            <a:r>
              <a:rPr dirty="0" sz="2000"/>
              <a:t>өнімділігін</a:t>
            </a:r>
            <a:r>
              <a:rPr dirty="0" sz="2000" spc="-50"/>
              <a:t> </a:t>
            </a:r>
            <a:r>
              <a:rPr dirty="0" sz="2000" spc="-10"/>
              <a:t>талдау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992" y="1266444"/>
              <a:ext cx="8830056" cy="366674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595120">
              <a:lnSpc>
                <a:spcPct val="100000"/>
              </a:lnSpc>
              <a:spcBef>
                <a:spcPts val="105"/>
              </a:spcBef>
            </a:pPr>
            <a:r>
              <a:rPr dirty="0" sz="2000" spc="-10"/>
              <a:t>No-</a:t>
            </a:r>
            <a:r>
              <a:rPr dirty="0" sz="2000"/>
              <a:t>code</a:t>
            </a:r>
            <a:r>
              <a:rPr dirty="0" sz="2000" spc="-45"/>
              <a:t> </a:t>
            </a:r>
            <a:r>
              <a:rPr dirty="0" sz="2000"/>
              <a:t>платформасында</a:t>
            </a:r>
            <a:r>
              <a:rPr dirty="0" sz="2000" spc="-45"/>
              <a:t> </a:t>
            </a:r>
            <a:r>
              <a:rPr dirty="0" sz="2000" spc="-10"/>
              <a:t>интернет-</a:t>
            </a:r>
            <a:r>
              <a:rPr dirty="0" sz="2000"/>
              <a:t>дүкенді</a:t>
            </a:r>
            <a:r>
              <a:rPr dirty="0" sz="2000" spc="-40"/>
              <a:t> </a:t>
            </a:r>
            <a:r>
              <a:rPr dirty="0" sz="2000"/>
              <a:t>іске</a:t>
            </a:r>
            <a:r>
              <a:rPr dirty="0" sz="2000" spc="-45"/>
              <a:t> </a:t>
            </a:r>
            <a:r>
              <a:rPr dirty="0" sz="2000"/>
              <a:t>асырудың</a:t>
            </a:r>
            <a:r>
              <a:rPr dirty="0" sz="2000" spc="-40"/>
              <a:t> </a:t>
            </a:r>
            <a:r>
              <a:rPr dirty="0" sz="2000" spc="-10"/>
              <a:t>мысалы</a:t>
            </a:r>
            <a:endParaRPr sz="2000"/>
          </a:p>
        </p:txBody>
      </p:sp>
      <p:sp>
        <p:nvSpPr>
          <p:cNvPr id="3" name="object 3" descr=""/>
          <p:cNvSpPr txBox="1"/>
          <p:nvPr/>
        </p:nvSpPr>
        <p:spPr>
          <a:xfrm>
            <a:off x="1897126" y="812800"/>
            <a:ext cx="6547484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https://tilda.cc/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сайтында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тіркелгеннен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кейін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Жаңа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веб-</a:t>
            </a:r>
            <a:r>
              <a:rPr dirty="0" sz="1600">
                <a:latin typeface="Calibri"/>
                <a:cs typeface="Calibri"/>
              </a:rPr>
              <a:t>сайт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жасау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түймесін басыңыз.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3640835" y="2144267"/>
            <a:ext cx="3409315" cy="250190"/>
          </a:xfrm>
          <a:custGeom>
            <a:avLst/>
            <a:gdLst/>
            <a:ahLst/>
            <a:cxnLst/>
            <a:rect l="l" t="t" r="r" b="b"/>
            <a:pathLst>
              <a:path w="3409315" h="250189">
                <a:moveTo>
                  <a:pt x="3409188" y="249935"/>
                </a:moveTo>
                <a:lnTo>
                  <a:pt x="0" y="249935"/>
                </a:lnTo>
                <a:lnTo>
                  <a:pt x="0" y="0"/>
                </a:lnTo>
                <a:lnTo>
                  <a:pt x="3409188" y="0"/>
                </a:lnTo>
                <a:lnTo>
                  <a:pt x="3409188" y="249935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628771" y="2113483"/>
            <a:ext cx="3410585" cy="2686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latin typeface="Calibri"/>
                <a:cs typeface="Calibri"/>
              </a:rPr>
              <a:t>Даем</a:t>
            </a:r>
            <a:r>
              <a:rPr dirty="0" sz="1600" spc="-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название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проекта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и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описание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его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1495044"/>
              <a:ext cx="5940552" cy="7132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6791" y="2104644"/>
              <a:ext cx="5405628" cy="20132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8191" y="4238244"/>
              <a:ext cx="5940552" cy="250850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7039" y="718566"/>
            <a:ext cx="2779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«Жаңа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бет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жасау»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таңдаңыз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430782" y="2407539"/>
            <a:ext cx="652843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Үлгілерден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дүкен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санатын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мысалы,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«Гүл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дүкенін»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таңдаңыз.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97479" y="1033272"/>
              <a:ext cx="5286756" cy="14005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6435" y="2721863"/>
              <a:ext cx="5239512" cy="37033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27380" y="322960"/>
            <a:ext cx="8528050" cy="579120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977389" marR="5080" indent="-1964689">
              <a:lnSpc>
                <a:spcPct val="101899"/>
              </a:lnSpc>
              <a:spcBef>
                <a:spcPts val="55"/>
              </a:spcBef>
            </a:pPr>
            <a:r>
              <a:rPr dirty="0" sz="1800" spc="-30">
                <a:latin typeface="Calibri"/>
                <a:cs typeface="Calibri"/>
              </a:rPr>
              <a:t>Біздің</a:t>
            </a:r>
            <a:r>
              <a:rPr dirty="0" sz="1800" spc="-50">
                <a:latin typeface="Calibri"/>
                <a:cs typeface="Calibri"/>
              </a:rPr>
              <a:t> интернет-</a:t>
            </a:r>
            <a:r>
              <a:rPr dirty="0" sz="1800" spc="-35">
                <a:latin typeface="Calibri"/>
                <a:cs typeface="Calibri"/>
              </a:rPr>
              <a:t>дүкеннің үлгісін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өңдейік. </a:t>
            </a:r>
            <a:r>
              <a:rPr dirty="0" sz="1800" spc="-20">
                <a:latin typeface="Calibri"/>
                <a:cs typeface="Calibri"/>
              </a:rPr>
              <a:t>Біз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мұқабадан </a:t>
            </a:r>
            <a:r>
              <a:rPr dirty="0" sz="1800" spc="-40">
                <a:latin typeface="Calibri"/>
                <a:cs typeface="Calibri"/>
              </a:rPr>
              <a:t>бастаймыз, </a:t>
            </a:r>
            <a:r>
              <a:rPr dirty="0" sz="1800" spc="-35">
                <a:latin typeface="Calibri"/>
                <a:cs typeface="Calibri"/>
              </a:rPr>
              <a:t>алдымен </a:t>
            </a:r>
            <a:r>
              <a:rPr dirty="0" sz="1800" spc="-50">
                <a:latin typeface="Calibri"/>
                <a:cs typeface="Calibri"/>
              </a:rPr>
              <a:t>веб-</a:t>
            </a:r>
            <a:r>
              <a:rPr dirty="0" sz="1800" spc="-10">
                <a:latin typeface="Calibri"/>
                <a:cs typeface="Calibri"/>
              </a:rPr>
              <a:t>сайттың </a:t>
            </a:r>
            <a:r>
              <a:rPr dirty="0" sz="1800" spc="-40">
                <a:latin typeface="Calibri"/>
                <a:cs typeface="Calibri"/>
              </a:rPr>
              <a:t>мұқабасының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дизайнын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жасаймыз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https://gemini.google.com/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80132" y="943356"/>
              <a:ext cx="5647944" cy="517550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49495" y="323595"/>
            <a:ext cx="7645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аламыз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49170" y="3587369"/>
            <a:ext cx="53898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Біз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өнімнің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атауын,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ол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туралы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ақпаратты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бағасын өзгертеміз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638556"/>
              <a:ext cx="5940552" cy="27020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8104" y="4314444"/>
              <a:ext cx="4878324" cy="242620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31619" y="323850"/>
            <a:ext cx="7790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Біз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ұялы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телефон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нөмірін,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электрондық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поштаны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мекенжайды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өзгертеміз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05765" y="4075938"/>
            <a:ext cx="9286875" cy="579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AI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құралдарын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пайдаланып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веб-</a:t>
            </a:r>
            <a:r>
              <a:rPr dirty="0" sz="1800">
                <a:latin typeface="Calibri"/>
                <a:cs typeface="Calibri"/>
              </a:rPr>
              <a:t>сайт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мазмұнын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жасауға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болады.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Мұны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істеу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үшін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күлгін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гауһар</a:t>
            </a:r>
            <a:endParaRPr sz="1800">
              <a:latin typeface="Calibri"/>
              <a:cs typeface="Calibri"/>
            </a:endParaRPr>
          </a:p>
          <a:p>
            <a:pPr algn="ctr" marR="600710">
              <a:lnSpc>
                <a:spcPct val="100000"/>
              </a:lnSpc>
              <a:spcBef>
                <a:spcPts val="40"/>
              </a:spcBef>
            </a:pPr>
            <a:r>
              <a:rPr dirty="0" sz="1800">
                <a:latin typeface="Calibri"/>
                <a:cs typeface="Calibri"/>
              </a:rPr>
              <a:t>белгішесін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басыңыз.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638556"/>
              <a:ext cx="5940552" cy="34716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4535" y="4669535"/>
              <a:ext cx="5152644" cy="147675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0"/>
            <a:ext cx="10639044" cy="75346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46963" y="744194"/>
            <a:ext cx="10014585" cy="50380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Қолданбаларды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құруға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арналған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no-code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платформалары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болғанға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дейін </a:t>
            </a:r>
            <a:r>
              <a:rPr dirty="0" sz="2000" spc="55">
                <a:latin typeface="Calibri"/>
                <a:cs typeface="Calibri"/>
              </a:rPr>
              <a:t>кәсіби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әзірлеушілер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кәсіпорын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деңгейіндегі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қолданбалар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код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жазуға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көп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уақыт </a:t>
            </a:r>
            <a:r>
              <a:rPr dirty="0" sz="2000">
                <a:latin typeface="Calibri"/>
                <a:cs typeface="Calibri"/>
              </a:rPr>
              <a:t>жұмсады.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қолданбаларды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кең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бағдарламалау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болатын </a:t>
            </a:r>
            <a:r>
              <a:rPr dirty="0" sz="2000">
                <a:latin typeface="Calibri"/>
                <a:cs typeface="Calibri"/>
              </a:rPr>
              <a:t>уақыт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болды.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кезде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бағдарламалау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білімінсіз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қосымшаларды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 </a:t>
            </a:r>
            <a:r>
              <a:rPr dirty="0" sz="2000" spc="120">
                <a:latin typeface="Calibri"/>
                <a:cs typeface="Calibri"/>
              </a:rPr>
              <a:t>болмады.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Соңғы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жылдары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бұл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145">
                <a:latin typeface="Calibri"/>
                <a:cs typeface="Calibri"/>
              </a:rPr>
              <a:t>no-</a:t>
            </a:r>
            <a:r>
              <a:rPr dirty="0" sz="2000" spc="100">
                <a:latin typeface="Calibri"/>
                <a:cs typeface="Calibri"/>
              </a:rPr>
              <a:t>code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платформалары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дәстүрлі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даму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процесін </a:t>
            </a:r>
            <a:r>
              <a:rPr dirty="0" sz="2000">
                <a:latin typeface="Calibri"/>
                <a:cs typeface="Calibri"/>
              </a:rPr>
              <a:t>алмастырды.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өзгерістерге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байланысты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кәсіби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құралдарға </a:t>
            </a:r>
            <a:r>
              <a:rPr dirty="0" sz="2000" spc="45">
                <a:latin typeface="Calibri"/>
                <a:cs typeface="Calibri"/>
              </a:rPr>
              <a:t>тәуелді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бола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бастады,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өйткені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өздерінің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тапсырмаларын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еш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қиындықсыз </a:t>
            </a:r>
            <a:r>
              <a:rPr dirty="0" sz="2000">
                <a:latin typeface="Calibri"/>
                <a:cs typeface="Calibri"/>
              </a:rPr>
              <a:t>орындауға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маңызды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тапсырмаларға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бөлуге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</a:pPr>
            <a:r>
              <a:rPr dirty="0" sz="2000">
                <a:latin typeface="Calibri"/>
                <a:cs typeface="Calibri"/>
              </a:rPr>
              <a:t>Адамдар,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әдетте,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қосымшаларды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құру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әрдайым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көп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уақытты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етеді,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уақытты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 </a:t>
            </a:r>
            <a:r>
              <a:rPr dirty="0" sz="2000" spc="90">
                <a:latin typeface="Calibri"/>
                <a:cs typeface="Calibri"/>
              </a:rPr>
              <a:t>етеді,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жалықтырады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және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осы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даму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платформалары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пайда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болғанға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дейін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кәсіби </a:t>
            </a:r>
            <a:r>
              <a:rPr dirty="0" sz="2000">
                <a:latin typeface="Calibri"/>
                <a:cs typeface="Calibri"/>
              </a:rPr>
              <a:t>әзірлеушілердің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кодтау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дағдыларын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етеді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деп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ойлайды.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визуалды </a:t>
            </a:r>
            <a:r>
              <a:rPr dirty="0" sz="2000" spc="75">
                <a:latin typeface="Calibri"/>
                <a:cs typeface="Calibri"/>
              </a:rPr>
              <a:t>құралдар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арқылы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бизнес-</a:t>
            </a:r>
            <a:r>
              <a:rPr dirty="0" sz="2000" spc="80">
                <a:latin typeface="Calibri"/>
                <a:cs typeface="Calibri"/>
              </a:rPr>
              <a:t>процестерді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жеңілдетуге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және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жеделдетуге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уәде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береді. </a:t>
            </a:r>
            <a:r>
              <a:rPr dirty="0" sz="2000">
                <a:latin typeface="Calibri"/>
                <a:cs typeface="Calibri"/>
              </a:rPr>
              <a:t>Сонымен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қатар,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платформалары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мыналарды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ұсынады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583304" y="2915284"/>
            <a:ext cx="4587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Көріп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отырғаныңыздай,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сайт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мазмұны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өзгерді.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4391" y="359664"/>
              <a:ext cx="5940552" cy="25847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4391" y="3229356"/>
              <a:ext cx="5940552" cy="281025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865" y="189864"/>
            <a:ext cx="9867265" cy="13081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80465" marR="5080" indent="-1167765">
              <a:lnSpc>
                <a:spcPct val="116900"/>
              </a:lnSpc>
              <a:spcBef>
                <a:spcPts val="100"/>
              </a:spcBef>
              <a:tabLst>
                <a:tab pos="1577975" algn="l"/>
              </a:tabLst>
            </a:pPr>
            <a:r>
              <a:rPr dirty="0" sz="3600" spc="-10" b="0">
                <a:latin typeface="Calibri"/>
                <a:cs typeface="Calibri"/>
              </a:rPr>
              <a:t>Мысал</a:t>
            </a:r>
            <a:r>
              <a:rPr dirty="0" sz="3600" b="0">
                <a:latin typeface="Calibri"/>
                <a:cs typeface="Calibri"/>
              </a:rPr>
              <a:t>	</a:t>
            </a:r>
            <a:r>
              <a:rPr dirty="0" sz="3600" spc="-25" b="0">
                <a:latin typeface="Calibri"/>
                <a:cs typeface="Calibri"/>
              </a:rPr>
              <a:t>(</a:t>
            </a:r>
            <a:r>
              <a:rPr dirty="0" u="heavy" sz="3600" spc="-25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https://alumni-</a:t>
            </a:r>
            <a:r>
              <a:rPr dirty="0" u="heavy" sz="360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ektu.tilda.ws/</a:t>
            </a:r>
            <a:r>
              <a:rPr dirty="0" sz="3600" b="0">
                <a:latin typeface="Calibri"/>
                <a:cs typeface="Calibri"/>
              </a:rPr>
              <a:t>)</a:t>
            </a:r>
            <a:r>
              <a:rPr dirty="0" sz="3600" spc="10" b="0">
                <a:latin typeface="Calibri"/>
                <a:cs typeface="Calibri"/>
              </a:rPr>
              <a:t> </a:t>
            </a:r>
            <a:r>
              <a:rPr dirty="0" sz="3600" spc="-85" b="0">
                <a:latin typeface="Calibri"/>
                <a:cs typeface="Calibri"/>
              </a:rPr>
              <a:t>платформада </a:t>
            </a:r>
            <a:r>
              <a:rPr dirty="0" sz="3600" spc="-114" b="0">
                <a:latin typeface="Calibri"/>
                <a:cs typeface="Calibri"/>
              </a:rPr>
              <a:t>жобаны</a:t>
            </a:r>
            <a:r>
              <a:rPr dirty="0" sz="3600" spc="-180" b="0">
                <a:latin typeface="Calibri"/>
                <a:cs typeface="Calibri"/>
              </a:rPr>
              <a:t> </a:t>
            </a:r>
            <a:r>
              <a:rPr dirty="0" sz="3600" spc="-105" b="0">
                <a:latin typeface="Calibri"/>
                <a:cs typeface="Calibri"/>
              </a:rPr>
              <a:t>жүзеге</a:t>
            </a:r>
            <a:r>
              <a:rPr dirty="0" sz="3600" spc="-180" b="0">
                <a:latin typeface="Calibri"/>
                <a:cs typeface="Calibri"/>
              </a:rPr>
              <a:t> </a:t>
            </a:r>
            <a:r>
              <a:rPr dirty="0" sz="3600" spc="-110" b="0">
                <a:latin typeface="Calibri"/>
                <a:cs typeface="Calibri"/>
              </a:rPr>
              <a:t>асыру</a:t>
            </a:r>
            <a:r>
              <a:rPr dirty="0" sz="3600" spc="-175" b="0">
                <a:latin typeface="Calibri"/>
                <a:cs typeface="Calibri"/>
              </a:rPr>
              <a:t> </a:t>
            </a:r>
            <a:r>
              <a:rPr dirty="0" u="heavy" sz="36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https://tilda.cc/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4" name="object 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111" y="1781556"/>
              <a:ext cx="9316212" cy="453694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18643"/>
            <a:ext cx="7439025" cy="331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0">
                <a:latin typeface="Calibri"/>
                <a:cs typeface="Calibri"/>
              </a:rPr>
              <a:t>No-</a:t>
            </a:r>
            <a:r>
              <a:rPr dirty="0" sz="2000" spc="-40" b="0">
                <a:latin typeface="Calibri"/>
                <a:cs typeface="Calibri"/>
              </a:rPr>
              <a:t>code</a:t>
            </a:r>
            <a:r>
              <a:rPr dirty="0" sz="2000" spc="-55" b="0">
                <a:latin typeface="Calibri"/>
                <a:cs typeface="Calibri"/>
              </a:rPr>
              <a:t> платформасында</a:t>
            </a:r>
            <a:r>
              <a:rPr dirty="0" sz="2000" spc="-50" b="0">
                <a:latin typeface="Calibri"/>
                <a:cs typeface="Calibri"/>
              </a:rPr>
              <a:t> </a:t>
            </a:r>
            <a:r>
              <a:rPr dirty="0" sz="2000" spc="-45" b="0">
                <a:latin typeface="Calibri"/>
                <a:cs typeface="Calibri"/>
              </a:rPr>
              <a:t>чатботты</a:t>
            </a:r>
            <a:r>
              <a:rPr dirty="0" sz="2000" spc="-55" b="0">
                <a:latin typeface="Calibri"/>
                <a:cs typeface="Calibri"/>
              </a:rPr>
              <a:t> </a:t>
            </a:r>
            <a:r>
              <a:rPr dirty="0" sz="2000" spc="-45" b="0">
                <a:latin typeface="Calibri"/>
                <a:cs typeface="Calibri"/>
              </a:rPr>
              <a:t>енгізу</a:t>
            </a:r>
            <a:r>
              <a:rPr dirty="0" sz="2000" spc="-55" b="0">
                <a:latin typeface="Calibri"/>
                <a:cs typeface="Calibri"/>
              </a:rPr>
              <a:t> </a:t>
            </a:r>
            <a:r>
              <a:rPr dirty="0" sz="2000" spc="-50" b="0">
                <a:latin typeface="Calibri"/>
                <a:cs typeface="Calibri"/>
              </a:rPr>
              <a:t>мысалы</a:t>
            </a:r>
            <a:r>
              <a:rPr dirty="0" sz="2000" spc="-55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(</a:t>
            </a:r>
            <a:r>
              <a:rPr dirty="0" u="sng" sz="2000" spc="-10" b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https://flowxo.com</a:t>
            </a:r>
            <a:r>
              <a:rPr dirty="0" sz="2000" spc="-10" b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8234" y="682345"/>
            <a:ext cx="3558540" cy="70612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1400" spc="-10">
                <a:latin typeface="Calibri"/>
                <a:cs typeface="Calibri"/>
              </a:rPr>
              <a:t>Тіркеу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және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кіру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400">
                <a:latin typeface="Calibri"/>
                <a:cs typeface="Calibri"/>
              </a:rPr>
              <a:t>Flow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XO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веб-</a:t>
            </a:r>
            <a:r>
              <a:rPr dirty="0" sz="1400" spc="-20">
                <a:latin typeface="Calibri"/>
                <a:cs typeface="Calibri"/>
              </a:rPr>
              <a:t>сайтына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өтіңіз(</a:t>
            </a:r>
            <a:r>
              <a:rPr dirty="0" u="sng" sz="1400" spc="-10">
                <a:solidFill>
                  <a:srgbClr val="0000FF"/>
                </a:solidFill>
                <a:uFill>
                  <a:solidFill>
                    <a:srgbClr val="0460C1"/>
                  </a:solidFill>
                </a:uFill>
                <a:latin typeface="Calibri"/>
                <a:cs typeface="Calibri"/>
                <a:hlinkClick r:id="rId2"/>
              </a:rPr>
              <a:t>https://flowxo.com</a:t>
            </a:r>
            <a:r>
              <a:rPr dirty="0" sz="1400" spc="-10">
                <a:latin typeface="Calibri"/>
                <a:cs typeface="Calibri"/>
              </a:rPr>
              <a:t>).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8488" y="4425060"/>
            <a:ext cx="8096884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Есептік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жазбаңыз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болмаса,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тіркеліңіз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немесе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электрондық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пошта,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Google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немесе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Facebook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арқылы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кіріңіз.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6523" y="1499615"/>
              <a:ext cx="4282440" cy="25100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6776" y="6416040"/>
              <a:ext cx="2860548" cy="739140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8847" y="4788408"/>
              <a:ext cx="1962912" cy="236982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488" y="323189"/>
            <a:ext cx="4202430" cy="4136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AI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көмекшісін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жасау</a:t>
            </a:r>
            <a:endParaRPr sz="1400">
              <a:latin typeface="Calibri"/>
              <a:cs typeface="Calibri"/>
            </a:endParaRPr>
          </a:p>
          <a:p>
            <a:pPr marL="12700" marR="1648460">
              <a:lnSpc>
                <a:spcPct val="100000"/>
              </a:lnSpc>
              <a:spcBef>
                <a:spcPts val="1010"/>
              </a:spcBef>
            </a:pPr>
            <a:r>
              <a:rPr dirty="0" sz="1400">
                <a:latin typeface="Calibri"/>
                <a:cs typeface="Calibri"/>
              </a:rPr>
              <a:t>Сол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жақ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мәзірде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AI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көмекшілерін таңдаңыз.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1400">
                <a:latin typeface="Calibri"/>
                <a:cs typeface="Calibri"/>
              </a:rPr>
              <a:t>Жаңа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көмекші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түймесін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басыңыз.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Өрістерді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толтырыңыз: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400">
                <a:latin typeface="Calibri"/>
                <a:cs typeface="Calibri"/>
              </a:rPr>
              <a:t>Аты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көмекшіңізге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атау</a:t>
            </a:r>
            <a:r>
              <a:rPr dirty="0" sz="1400" spc="-10">
                <a:latin typeface="Calibri"/>
                <a:cs typeface="Calibri"/>
              </a:rPr>
              <a:t> жасаңыз.</a:t>
            </a:r>
            <a:endParaRPr sz="1400">
              <a:latin typeface="Calibri"/>
              <a:cs typeface="Calibri"/>
            </a:endParaRPr>
          </a:p>
          <a:p>
            <a:pPr marL="12700" marR="601980">
              <a:lnSpc>
                <a:spcPct val="100000"/>
              </a:lnSpc>
              <a:spcBef>
                <a:spcPts val="990"/>
              </a:spcBef>
            </a:pPr>
            <a:r>
              <a:rPr dirty="0" sz="1400">
                <a:latin typeface="Calibri"/>
                <a:cs typeface="Calibri"/>
              </a:rPr>
              <a:t>Сипаттама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Көмекшінің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мақсаттарын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қысқаша сипаттаңыз.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90"/>
              </a:spcBef>
            </a:pPr>
            <a:r>
              <a:rPr dirty="0" sz="1400">
                <a:latin typeface="Calibri"/>
                <a:cs typeface="Calibri"/>
              </a:rPr>
              <a:t>Мақсат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көмекші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орындайтын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тапсырмаларды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егжей- </a:t>
            </a:r>
            <a:r>
              <a:rPr dirty="0" sz="1400">
                <a:latin typeface="Calibri"/>
                <a:cs typeface="Calibri"/>
              </a:rPr>
              <a:t>тегжейлі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сипаттаңыз.</a:t>
            </a:r>
            <a:endParaRPr sz="1400">
              <a:latin typeface="Calibri"/>
              <a:cs typeface="Calibri"/>
            </a:endParaRPr>
          </a:p>
          <a:p>
            <a:pPr marL="12700" marR="186055">
              <a:lnSpc>
                <a:spcPct val="100000"/>
              </a:lnSpc>
              <a:spcBef>
                <a:spcPts val="990"/>
              </a:spcBef>
            </a:pPr>
            <a:r>
              <a:rPr dirty="0" sz="1400">
                <a:latin typeface="Calibri"/>
                <a:cs typeface="Calibri"/>
              </a:rPr>
              <a:t>Assistant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Persona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қарым-</a:t>
            </a:r>
            <a:r>
              <a:rPr dirty="0" sz="1400">
                <a:latin typeface="Calibri"/>
                <a:cs typeface="Calibri"/>
              </a:rPr>
              <a:t>қатынас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стилін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анықтаңыз </a:t>
            </a:r>
            <a:r>
              <a:rPr dirty="0" sz="1400">
                <a:latin typeface="Calibri"/>
                <a:cs typeface="Calibri"/>
              </a:rPr>
              <a:t>(мысалы,</a:t>
            </a:r>
            <a:r>
              <a:rPr dirty="0" sz="1400" spc="-7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достық,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400">
                <a:latin typeface="Calibri"/>
                <a:cs typeface="Calibri"/>
              </a:rPr>
              <a:t>кәсіби,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бейтарап).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2520" y="359664"/>
              <a:ext cx="5402580" cy="16002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8908" y="2429256"/>
              <a:ext cx="5349240" cy="189585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1211" y="4666488"/>
              <a:ext cx="5981699" cy="227685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488" y="195046"/>
            <a:ext cx="4364355" cy="16256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600">
                <a:latin typeface="Calibri"/>
                <a:cs typeface="Calibri"/>
              </a:rPr>
              <a:t>Көмекшінің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әрекетін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конфигурациялау</a:t>
            </a:r>
            <a:endParaRPr sz="1600">
              <a:latin typeface="Calibri"/>
              <a:cs typeface="Calibri"/>
            </a:endParaRPr>
          </a:p>
          <a:p>
            <a:pPr marL="12700" marR="260985">
              <a:lnSpc>
                <a:spcPct val="100000"/>
              </a:lnSpc>
              <a:spcBef>
                <a:spcPts val="1000"/>
              </a:spcBef>
            </a:pPr>
            <a:r>
              <a:rPr dirty="0" sz="1600">
                <a:latin typeface="Calibri"/>
                <a:cs typeface="Calibri"/>
              </a:rPr>
              <a:t>Нұсқаулар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бөлімінде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ассистентке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арналған </a:t>
            </a:r>
            <a:r>
              <a:rPr dirty="0" sz="1600">
                <a:latin typeface="Calibri"/>
                <a:cs typeface="Calibri"/>
              </a:rPr>
              <a:t>нұсқауларды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көрсетіңіз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(мысалы,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ол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белгілі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бір </a:t>
            </a:r>
            <a:r>
              <a:rPr dirty="0" sz="1600">
                <a:latin typeface="Calibri"/>
                <a:cs typeface="Calibri"/>
              </a:rPr>
              <a:t>сұрауларға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қандай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жауап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беруі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керек).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600">
                <a:latin typeface="Calibri"/>
                <a:cs typeface="Calibri"/>
              </a:rPr>
              <a:t>AI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үлгісін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таңдаңыз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–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GPT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4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Omni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Mini</a:t>
            </a:r>
            <a:r>
              <a:rPr dirty="0" sz="1600" spc="-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ұсынылады.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4804" y="2553055"/>
            <a:ext cx="3842385" cy="43827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95" indent="173355">
              <a:lnSpc>
                <a:spcPct val="109800"/>
              </a:lnSpc>
              <a:spcBef>
                <a:spcPts val="100"/>
              </a:spcBef>
              <a:buAutoNum type="arabicPeriod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Max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History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Messages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параметрін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орнатыңыз </a:t>
            </a:r>
            <a:r>
              <a:rPr dirty="0" sz="1400">
                <a:latin typeface="Calibri"/>
                <a:cs typeface="Calibri"/>
              </a:rPr>
              <a:t>(есте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сақталатын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хабарлар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саны)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10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ұсынылады.</a:t>
            </a:r>
            <a:endParaRPr sz="1400">
              <a:latin typeface="Calibri"/>
              <a:cs typeface="Calibri"/>
            </a:endParaRPr>
          </a:p>
          <a:p>
            <a:pPr marL="12700" marR="67310" indent="173355">
              <a:lnSpc>
                <a:spcPct val="109800"/>
              </a:lnSpc>
              <a:spcBef>
                <a:spcPts val="100"/>
              </a:spcBef>
              <a:buAutoNum type="arabicPeriod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Күту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күту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уақытын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орнатыңыз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оны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қалдыруға болады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«Жоқ».</a:t>
            </a:r>
            <a:endParaRPr sz="1400">
              <a:latin typeface="Calibri"/>
              <a:cs typeface="Calibri"/>
            </a:endParaRPr>
          </a:p>
          <a:p>
            <a:pPr marL="12700" marR="436880" indent="173355">
              <a:lnSpc>
                <a:spcPct val="109800"/>
              </a:lnSpc>
              <a:spcBef>
                <a:spcPts val="100"/>
              </a:spcBef>
              <a:buAutoNum type="arabicPeriod" startAt="3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Дауыстық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жауаптарды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орнату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–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оны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мына </a:t>
            </a:r>
            <a:r>
              <a:rPr dirty="0" sz="1400">
                <a:latin typeface="Calibri"/>
                <a:cs typeface="Calibri"/>
              </a:rPr>
              <a:t>жерде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қалдыруға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болады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«Жоқ».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Көмекшіні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іске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қосу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және</a:t>
            </a:r>
            <a:r>
              <a:rPr dirty="0" sz="1400" spc="-20">
                <a:latin typeface="Calibri"/>
                <a:cs typeface="Calibri"/>
              </a:rPr>
              <a:t> сынау</a:t>
            </a:r>
            <a:endParaRPr sz="1400">
              <a:latin typeface="Calibri"/>
              <a:cs typeface="Calibri"/>
            </a:endParaRPr>
          </a:p>
          <a:p>
            <a:pPr marL="186055" indent="-173355">
              <a:lnSpc>
                <a:spcPct val="100000"/>
              </a:lnSpc>
              <a:spcBef>
                <a:spcPts val="265"/>
              </a:spcBef>
              <a:buAutoNum type="arabicPeriod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Assistant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жасау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түймесін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басыңыз.</a:t>
            </a:r>
            <a:endParaRPr sz="1400">
              <a:latin typeface="Calibri"/>
              <a:cs typeface="Calibri"/>
            </a:endParaRPr>
          </a:p>
          <a:p>
            <a:pPr marL="12700" marR="5080" indent="173355">
              <a:lnSpc>
                <a:spcPct val="109800"/>
              </a:lnSpc>
              <a:spcBef>
                <a:spcPts val="100"/>
              </a:spcBef>
              <a:buAutoNum type="arabicPeriod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AI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Assistants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бөлімінде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өзіңіз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жасаған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көмекшіні </a:t>
            </a:r>
            <a:r>
              <a:rPr dirty="0" sz="1400">
                <a:latin typeface="Calibri"/>
                <a:cs typeface="Calibri"/>
              </a:rPr>
              <a:t>тауып,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басыңыз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Көру.</a:t>
            </a:r>
            <a:endParaRPr sz="1400">
              <a:latin typeface="Calibri"/>
              <a:cs typeface="Calibri"/>
            </a:endParaRPr>
          </a:p>
          <a:p>
            <a:pPr marL="12700" marR="356870" indent="173355">
              <a:lnSpc>
                <a:spcPct val="109800"/>
              </a:lnSpc>
              <a:spcBef>
                <a:spcPts val="100"/>
              </a:spcBef>
              <a:buAutoNum type="arabicPeriod" startAt="3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Ассистенттің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тест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сұрақтарына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қалай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жауап </a:t>
            </a:r>
            <a:r>
              <a:rPr dirty="0" sz="1400">
                <a:latin typeface="Calibri"/>
                <a:cs typeface="Calibri"/>
              </a:rPr>
              <a:t>беретінін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тексеру.</a:t>
            </a:r>
            <a:endParaRPr sz="1400">
              <a:latin typeface="Calibri"/>
              <a:cs typeface="Calibri"/>
            </a:endParaRPr>
          </a:p>
          <a:p>
            <a:pPr marL="12700" marR="427355" indent="173355">
              <a:lnSpc>
                <a:spcPct val="109800"/>
              </a:lnSpc>
              <a:spcBef>
                <a:spcPts val="100"/>
              </a:spcBef>
              <a:buAutoNum type="arabicPeriod" startAt="3"/>
              <a:tabLst>
                <a:tab pos="186055" algn="l"/>
              </a:tabLst>
            </a:pPr>
            <a:r>
              <a:rPr dirty="0" sz="1400">
                <a:latin typeface="Calibri"/>
                <a:cs typeface="Calibri"/>
              </a:rPr>
              <a:t>Жауаптар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күткенге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сай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болмаса,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түзетулер енгізіңіз.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9135" y="362711"/>
              <a:ext cx="4764023" cy="188518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600" y="2391156"/>
              <a:ext cx="5114544" cy="210464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62600" y="4858511"/>
              <a:ext cx="5067300" cy="170535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488" y="320649"/>
            <a:ext cx="3658870" cy="16535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04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BotFather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көмегімен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Telegram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ботын жасау</a:t>
            </a:r>
            <a:endParaRPr sz="1800">
              <a:latin typeface="Calibri"/>
              <a:cs typeface="Calibri"/>
            </a:endParaRPr>
          </a:p>
          <a:p>
            <a:pPr marL="12700" marR="5080" indent="167005">
              <a:lnSpc>
                <a:spcPct val="100000"/>
              </a:lnSpc>
              <a:spcBef>
                <a:spcPts val="1010"/>
              </a:spcBef>
              <a:buAutoNum type="arabicPlain"/>
              <a:tabLst>
                <a:tab pos="179705" algn="l"/>
              </a:tabLst>
            </a:pPr>
            <a:r>
              <a:rPr dirty="0" sz="1800">
                <a:latin typeface="Calibri"/>
                <a:cs typeface="Calibri"/>
              </a:rPr>
              <a:t>Telegram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ашыңыз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және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@BotFather </a:t>
            </a:r>
            <a:r>
              <a:rPr dirty="0" sz="1800">
                <a:latin typeface="Calibri"/>
                <a:cs typeface="Calibri"/>
              </a:rPr>
              <a:t>деп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іздеңіз.</a:t>
            </a:r>
            <a:endParaRPr sz="1800">
              <a:latin typeface="Calibri"/>
              <a:cs typeface="Calibri"/>
            </a:endParaRPr>
          </a:p>
          <a:p>
            <a:pPr marL="179705" indent="-167005">
              <a:lnSpc>
                <a:spcPct val="100000"/>
              </a:lnSpc>
              <a:spcBef>
                <a:spcPts val="1010"/>
              </a:spcBef>
              <a:buAutoNum type="arabicPlain"/>
              <a:tabLst>
                <a:tab pos="179705" algn="l"/>
              </a:tabLst>
            </a:pPr>
            <a:r>
              <a:rPr dirty="0" sz="1800">
                <a:latin typeface="Calibri"/>
                <a:cs typeface="Calibri"/>
              </a:rPr>
              <a:t>/newbot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пәрменін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енгізіңіз.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563" y="3306546"/>
            <a:ext cx="5034280" cy="1930400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236854" indent="-224154">
              <a:lnSpc>
                <a:spcPct val="100000"/>
              </a:lnSpc>
              <a:spcBef>
                <a:spcPts val="1150"/>
              </a:spcBef>
              <a:buAutoNum type="arabicPeriod"/>
              <a:tabLst>
                <a:tab pos="236854" algn="l"/>
              </a:tabLst>
            </a:pPr>
            <a:r>
              <a:rPr dirty="0" sz="1800">
                <a:latin typeface="Calibri"/>
                <a:cs typeface="Calibri"/>
              </a:rPr>
              <a:t>Боттың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атын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енгізіңіз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(мысалы,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OskemenHubBot).</a:t>
            </a:r>
            <a:endParaRPr sz="1800">
              <a:latin typeface="Calibri"/>
              <a:cs typeface="Calibri"/>
            </a:endParaRPr>
          </a:p>
          <a:p>
            <a:pPr marL="12700" marR="224154" indent="224154">
              <a:lnSpc>
                <a:spcPct val="100000"/>
              </a:lnSpc>
              <a:spcBef>
                <a:spcPts val="1050"/>
              </a:spcBef>
              <a:buAutoNum type="arabicPeriod"/>
              <a:tabLst>
                <a:tab pos="236854" algn="l"/>
              </a:tabLst>
            </a:pPr>
            <a:r>
              <a:rPr dirty="0" sz="1800">
                <a:latin typeface="Calibri"/>
                <a:cs typeface="Calibri"/>
              </a:rPr>
              <a:t>Ботпен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аяқталатын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бірегей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пайдаланушы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атын </a:t>
            </a:r>
            <a:r>
              <a:rPr dirty="0" sz="1800" spc="-10">
                <a:latin typeface="Calibri"/>
                <a:cs typeface="Calibri"/>
              </a:rPr>
              <a:t>таңдаңыз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800">
                <a:latin typeface="Calibri"/>
                <a:cs typeface="Calibri"/>
              </a:rPr>
              <a:t>(мысалы,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OskemenHub_Bot).</a:t>
            </a:r>
            <a:endParaRPr sz="180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spcBef>
                <a:spcPts val="1050"/>
              </a:spcBef>
              <a:buAutoNum type="arabicPeriod" startAt="3"/>
              <a:tabLst>
                <a:tab pos="236854" algn="l"/>
              </a:tabLst>
            </a:pPr>
            <a:r>
              <a:rPr dirty="0" sz="1800">
                <a:latin typeface="Calibri"/>
                <a:cs typeface="Calibri"/>
              </a:rPr>
              <a:t>Алынған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API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таңбалауышын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көшіріңіз.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05500" y="362711"/>
              <a:ext cx="4037076" cy="25237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9444" y="3532632"/>
              <a:ext cx="3838955" cy="36652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488" y="323189"/>
            <a:ext cx="2258695" cy="1350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Flow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XO-</a:t>
            </a:r>
            <a:r>
              <a:rPr dirty="0" sz="1400">
                <a:latin typeface="Calibri"/>
                <a:cs typeface="Calibri"/>
              </a:rPr>
              <a:t>мен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ботты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біріктіру</a:t>
            </a:r>
            <a:endParaRPr sz="1400">
              <a:latin typeface="Calibri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Flow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XO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ішінде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Боттарды таңдаңыз.</a:t>
            </a:r>
            <a:endParaRPr sz="1400">
              <a:latin typeface="Calibri"/>
              <a:cs typeface="Calibri"/>
            </a:endParaRPr>
          </a:p>
          <a:p>
            <a:pPr marL="354965" marR="482600" indent="-34290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4965" algn="l"/>
              </a:tabLst>
            </a:pPr>
            <a:r>
              <a:rPr dirty="0" sz="1400">
                <a:latin typeface="Calibri"/>
                <a:cs typeface="Calibri"/>
              </a:rPr>
              <a:t>Жаңа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бот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түймесін басыңыз.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75309" y="2291714"/>
            <a:ext cx="32023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3.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Платформа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ретінде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Telegram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таңдаңыз.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75563" y="3608552"/>
            <a:ext cx="3851910" cy="11518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23495" indent="128905">
              <a:lnSpc>
                <a:spcPct val="100000"/>
              </a:lnSpc>
              <a:spcBef>
                <a:spcPts val="105"/>
              </a:spcBef>
              <a:buAutoNum type="arabicPlain" startAt="4"/>
              <a:tabLst>
                <a:tab pos="141605" algn="l"/>
              </a:tabLst>
            </a:pPr>
            <a:r>
              <a:rPr dirty="0" sz="1400" spc="-10">
                <a:latin typeface="Calibri"/>
                <a:cs typeface="Calibri"/>
              </a:rPr>
              <a:t>Сәлемдесу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мәтінін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орнатыңыз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(мысалы,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«Бәріне сәлем!»).</a:t>
            </a:r>
            <a:endParaRPr sz="14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1070"/>
              </a:spcBef>
              <a:buAutoNum type="arabicPlain" startAt="4"/>
              <a:tabLst>
                <a:tab pos="141605" algn="l"/>
              </a:tabLst>
            </a:pPr>
            <a:r>
              <a:rPr dirty="0" sz="1400">
                <a:latin typeface="Calibri"/>
                <a:cs typeface="Calibri"/>
              </a:rPr>
              <a:t>Ботты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құрылған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көмекшімен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байланыстырыңыз.</a:t>
            </a:r>
            <a:endParaRPr sz="1400">
              <a:latin typeface="Calibri"/>
              <a:cs typeface="Calibri"/>
            </a:endParaRPr>
          </a:p>
          <a:p>
            <a:pPr marL="141605" indent="-128905">
              <a:lnSpc>
                <a:spcPct val="100000"/>
              </a:lnSpc>
              <a:spcBef>
                <a:spcPts val="1070"/>
              </a:spcBef>
              <a:buAutoNum type="arabicPlain" startAt="4"/>
              <a:tabLst>
                <a:tab pos="141605" algn="l"/>
              </a:tabLst>
            </a:pPr>
            <a:r>
              <a:rPr dirty="0" sz="1400">
                <a:latin typeface="Calibri"/>
                <a:cs typeface="Calibri"/>
              </a:rPr>
              <a:t>Сақтау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түймесін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басу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арқылы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процесті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аяқтаңыз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7144" y="359664"/>
              <a:ext cx="3549396" cy="120091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856" y="1694688"/>
              <a:ext cx="5201411" cy="18196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6444" y="3361944"/>
              <a:ext cx="4809744" cy="226771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3856" y="4905756"/>
              <a:ext cx="3639312" cy="183794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8488" y="473482"/>
            <a:ext cx="4430395" cy="1028700"/>
          </a:xfrm>
          <a:prstGeom prst="rect">
            <a:avLst/>
          </a:prstGeom>
        </p:spPr>
        <p:txBody>
          <a:bodyPr wrap="square" lIns="0" tIns="127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1400">
                <a:latin typeface="Times New Roman"/>
                <a:cs typeface="Times New Roman"/>
              </a:rPr>
              <a:t>Бот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жұмысын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тексеру</a:t>
            </a:r>
            <a:endParaRPr sz="1400">
              <a:latin typeface="Times New Roman"/>
              <a:cs typeface="Times New Roman"/>
            </a:endParaRPr>
          </a:p>
          <a:p>
            <a:pPr marL="925194" indent="-457200">
              <a:lnSpc>
                <a:spcPct val="100000"/>
              </a:lnSpc>
              <a:spcBef>
                <a:spcPts val="905"/>
              </a:spcBef>
              <a:buAutoNum type="arabicPeriod"/>
              <a:tabLst>
                <a:tab pos="925194" algn="l"/>
              </a:tabLst>
            </a:pPr>
            <a:r>
              <a:rPr dirty="0" sz="1400">
                <a:latin typeface="Calibri"/>
                <a:cs typeface="Calibri"/>
              </a:rPr>
              <a:t>Telegram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ашыңыз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және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жасалған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ботқа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өтіңіз.</a:t>
            </a:r>
            <a:endParaRPr sz="1400">
              <a:latin typeface="Calibri"/>
              <a:cs typeface="Calibri"/>
            </a:endParaRPr>
          </a:p>
          <a:p>
            <a:pPr marL="925194" indent="-457200">
              <a:lnSpc>
                <a:spcPct val="100000"/>
              </a:lnSpc>
              <a:spcBef>
                <a:spcPts val="1045"/>
              </a:spcBef>
              <a:buAutoNum type="arabicPeriod"/>
              <a:tabLst>
                <a:tab pos="925194" algn="l"/>
              </a:tabLst>
            </a:pPr>
            <a:r>
              <a:rPr dirty="0" sz="1400">
                <a:latin typeface="Calibri"/>
                <a:cs typeface="Calibri"/>
              </a:rPr>
              <a:t>/start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пәрменін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жіберіңіз.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4163" y="1608556"/>
            <a:ext cx="16065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Calibri"/>
                <a:cs typeface="Calibri"/>
              </a:rPr>
              <a:t>3.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61363" y="1608556"/>
            <a:ext cx="4772660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Сұрақтарға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жауаптарды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тексеріңіз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(мысалы,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туралы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ақпаратты сұрау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4163" y="2215616"/>
            <a:ext cx="3928745" cy="80010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(Oskemen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Hub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курстары).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0"/>
              </a:spcBef>
            </a:pPr>
            <a:r>
              <a:rPr dirty="0" sz="1400">
                <a:latin typeface="Calibri"/>
                <a:cs typeface="Calibri"/>
              </a:rPr>
              <a:t>4.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Боттың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пәрмендерге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дұрыс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жауап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беретініне</a:t>
            </a:r>
            <a:r>
              <a:rPr dirty="0" sz="1400" spc="-25">
                <a:latin typeface="Calibri"/>
                <a:cs typeface="Calibri"/>
              </a:rPr>
              <a:t> көз </a:t>
            </a:r>
            <a:r>
              <a:rPr dirty="0" sz="1400" spc="-10">
                <a:latin typeface="Calibri"/>
                <a:cs typeface="Calibri"/>
              </a:rPr>
              <a:t>жеткізіңіз.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761" y="761"/>
            <a:ext cx="10692130" cy="7561580"/>
            <a:chOff x="761" y="761"/>
            <a:chExt cx="10692130" cy="756158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9756" y="638556"/>
              <a:ext cx="3788663" cy="552450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61" y="761"/>
              <a:ext cx="10692130" cy="7561580"/>
            </a:xfrm>
            <a:custGeom>
              <a:avLst/>
              <a:gdLst/>
              <a:ahLst/>
              <a:cxnLst/>
              <a:rect l="l" t="t" r="r" b="b"/>
              <a:pathLst>
                <a:path w="10692130" h="7561580">
                  <a:moveTo>
                    <a:pt x="0" y="0"/>
                  </a:moveTo>
                  <a:lnTo>
                    <a:pt x="10691876" y="0"/>
                  </a:lnTo>
                  <a:lnTo>
                    <a:pt x="10691876" y="7561326"/>
                  </a:lnTo>
                  <a:lnTo>
                    <a:pt x="0" y="75613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4263" y="323215"/>
            <a:ext cx="10027285" cy="49415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Кодсыз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және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төмен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код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арасындағы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айырмашылық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 spc="110">
                <a:latin typeface="Calibri"/>
                <a:cs typeface="Calibri"/>
              </a:rPr>
              <a:t>Forrester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сауалнамасына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сәйкес,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кодсыз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қосымшаларды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әзірлеу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нарығы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алдағы </a:t>
            </a:r>
            <a:r>
              <a:rPr dirty="0" sz="2000" spc="45">
                <a:latin typeface="Calibri"/>
                <a:cs typeface="Calibri"/>
              </a:rPr>
              <a:t>онжылдықта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21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миллиард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долларға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жетеді.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құралдар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бизнесті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ашу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үшін </a:t>
            </a:r>
            <a:r>
              <a:rPr dirty="0" sz="2000" spc="70">
                <a:latin typeface="Calibri"/>
                <a:cs typeface="Calibri"/>
              </a:rPr>
              <a:t>көбірек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қолданылатын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болады.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Кодсыз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және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төмен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код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арасындағы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айырмашылық </a:t>
            </a:r>
            <a:r>
              <a:rPr dirty="0" sz="2000" spc="70">
                <a:latin typeface="Calibri"/>
                <a:cs typeface="Calibri"/>
              </a:rPr>
              <a:t>біріншісі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кәсіби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әзірлеушілерге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бағытталған,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екіншісі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бизнес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пайдаланушыларға </a:t>
            </a:r>
            <a:r>
              <a:rPr dirty="0" sz="2000">
                <a:latin typeface="Calibri"/>
                <a:cs typeface="Calibri"/>
              </a:rPr>
              <a:t>бағытталған.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Кодсыз</a:t>
            </a:r>
            <a:r>
              <a:rPr dirty="0" sz="2000" spc="3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3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</a:t>
            </a:r>
            <a:r>
              <a:rPr dirty="0" sz="2000" spc="3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арасындағы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айырмашылықтарды </a:t>
            </a:r>
            <a:r>
              <a:rPr dirty="0" sz="2000">
                <a:latin typeface="Calibri"/>
                <a:cs typeface="Calibri"/>
              </a:rPr>
              <a:t>жақсы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түсіну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жақсы</a:t>
            </a:r>
            <a:r>
              <a:rPr dirty="0" sz="2000" spc="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бағдарламашыға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платформалардың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техникалық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білімін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түсінуге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және </a:t>
            </a:r>
            <a:r>
              <a:rPr dirty="0" sz="2000">
                <a:latin typeface="Calibri"/>
                <a:cs typeface="Calibri"/>
              </a:rPr>
              <a:t>жобаларда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істеуге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көмектеседі.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платформалары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апарып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тастау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функциясы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минималды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логикасы </a:t>
            </a:r>
            <a:r>
              <a:rPr dirty="0" sz="2000" spc="60">
                <a:latin typeface="Calibri"/>
                <a:cs typeface="Calibri"/>
              </a:rPr>
              <a:t>бар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мобильді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қосымшаларды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жасауға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мүмкіндік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береді.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Төмен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кодты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құралдарды </a:t>
            </a:r>
            <a:r>
              <a:rPr dirty="0" sz="2000" spc="-10">
                <a:latin typeface="Calibri"/>
                <a:cs typeface="Calibri"/>
              </a:rPr>
              <a:t>пайдаланушылар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кодтаудың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деңгейі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пайдаланады.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технологияны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машиналық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оқытумен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салыстыруға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болады,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мұнда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деректер </a:t>
            </a:r>
            <a:r>
              <a:rPr dirty="0" sz="2000">
                <a:latin typeface="Calibri"/>
                <a:cs typeface="Calibri"/>
              </a:rPr>
              <a:t>ғалымы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веб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мобильді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қолданбаларды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нақты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кодтамай</a:t>
            </a:r>
            <a:r>
              <a:rPr dirty="0" sz="2000" spc="1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жасайды.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Мысалы,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табиғи </a:t>
            </a:r>
            <a:r>
              <a:rPr dirty="0" sz="2000" spc="70">
                <a:latin typeface="Calibri"/>
                <a:cs typeface="Calibri"/>
              </a:rPr>
              <a:t>тілді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өңдеуді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(NLP)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пайдаланатын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төмен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кодты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әзірлеу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платформасын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пайдаланып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439" y="795655"/>
            <a:ext cx="7528559" cy="42290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No-</a:t>
            </a:r>
            <a:r>
              <a:rPr dirty="0"/>
              <a:t>Code</a:t>
            </a:r>
            <a:r>
              <a:rPr dirty="0" spc="-114"/>
              <a:t> </a:t>
            </a:r>
            <a:r>
              <a:rPr dirty="0"/>
              <a:t>және</a:t>
            </a:r>
            <a:r>
              <a:rPr dirty="0" spc="-110"/>
              <a:t> </a:t>
            </a:r>
            <a:r>
              <a:rPr dirty="0" spc="-35"/>
              <a:t>Low-</a:t>
            </a:r>
            <a:r>
              <a:rPr dirty="0"/>
              <a:t>Code</a:t>
            </a:r>
            <a:r>
              <a:rPr dirty="0" spc="-114"/>
              <a:t> </a:t>
            </a:r>
            <a:r>
              <a:rPr dirty="0" spc="-25"/>
              <a:t>арасындағы</a:t>
            </a:r>
            <a:r>
              <a:rPr dirty="0" spc="-114"/>
              <a:t> </a:t>
            </a:r>
            <a:r>
              <a:rPr dirty="0" spc="-10"/>
              <a:t>айырмашылық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86484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/>
              <a:t>Кодсыз</a:t>
            </a:r>
            <a:r>
              <a:rPr dirty="0" spc="35"/>
              <a:t> </a:t>
            </a:r>
            <a:r>
              <a:rPr dirty="0"/>
              <a:t>қолданбаларды</a:t>
            </a:r>
            <a:r>
              <a:rPr dirty="0" spc="40"/>
              <a:t> </a:t>
            </a:r>
            <a:r>
              <a:rPr dirty="0"/>
              <a:t>әзірлеу</a:t>
            </a:r>
            <a:r>
              <a:rPr dirty="0" spc="50"/>
              <a:t> </a:t>
            </a:r>
            <a:r>
              <a:rPr dirty="0"/>
              <a:t>құралдары</a:t>
            </a:r>
            <a:r>
              <a:rPr dirty="0" spc="40"/>
              <a:t> </a:t>
            </a:r>
            <a:r>
              <a:rPr dirty="0"/>
              <a:t>пайдаланушыларға</a:t>
            </a:r>
            <a:r>
              <a:rPr dirty="0" spc="50"/>
              <a:t> </a:t>
            </a:r>
            <a:r>
              <a:rPr dirty="0"/>
              <a:t>кодтың</a:t>
            </a:r>
            <a:r>
              <a:rPr dirty="0" spc="40"/>
              <a:t> </a:t>
            </a:r>
            <a:r>
              <a:rPr dirty="0"/>
              <a:t>бір</a:t>
            </a:r>
            <a:r>
              <a:rPr dirty="0" spc="45"/>
              <a:t> </a:t>
            </a:r>
            <a:r>
              <a:rPr dirty="0"/>
              <a:t>жолын</a:t>
            </a:r>
            <a:r>
              <a:rPr dirty="0" spc="45"/>
              <a:t> </a:t>
            </a:r>
            <a:r>
              <a:rPr dirty="0" spc="-10"/>
              <a:t>жазбай- </a:t>
            </a:r>
            <a:r>
              <a:rPr dirty="0"/>
              <a:t>ақ</a:t>
            </a:r>
            <a:r>
              <a:rPr dirty="0" spc="-40"/>
              <a:t> </a:t>
            </a:r>
            <a:r>
              <a:rPr dirty="0" spc="-10"/>
              <a:t>қолданбаларды</a:t>
            </a:r>
            <a:r>
              <a:rPr dirty="0" spc="-40"/>
              <a:t> </a:t>
            </a:r>
            <a:r>
              <a:rPr dirty="0"/>
              <a:t>жасауға</a:t>
            </a:r>
            <a:r>
              <a:rPr dirty="0" spc="-40"/>
              <a:t> </a:t>
            </a:r>
            <a:r>
              <a:rPr dirty="0"/>
              <a:t>мүмкіндік</a:t>
            </a:r>
            <a:r>
              <a:rPr dirty="0" spc="-35"/>
              <a:t> </a:t>
            </a:r>
            <a:r>
              <a:rPr dirty="0"/>
              <a:t>береді.</a:t>
            </a:r>
            <a:r>
              <a:rPr dirty="0" spc="-40"/>
              <a:t> </a:t>
            </a:r>
            <a:r>
              <a:rPr dirty="0"/>
              <a:t>Бұл</a:t>
            </a:r>
            <a:r>
              <a:rPr dirty="0" spc="-40"/>
              <a:t> </a:t>
            </a:r>
            <a:r>
              <a:rPr dirty="0" spc="-10"/>
              <a:t>бағдарламалау</a:t>
            </a:r>
            <a:r>
              <a:rPr dirty="0" spc="-35"/>
              <a:t> </a:t>
            </a:r>
            <a:r>
              <a:rPr dirty="0"/>
              <a:t>дағдылары</a:t>
            </a:r>
            <a:r>
              <a:rPr dirty="0" spc="-45"/>
              <a:t> </a:t>
            </a:r>
            <a:r>
              <a:rPr dirty="0"/>
              <a:t>жоқ</a:t>
            </a:r>
            <a:r>
              <a:rPr dirty="0" spc="-35"/>
              <a:t> </a:t>
            </a:r>
            <a:r>
              <a:rPr dirty="0" spc="-10"/>
              <a:t>бастаушы </a:t>
            </a:r>
            <a:r>
              <a:rPr dirty="0"/>
              <a:t>да</a:t>
            </a:r>
            <a:r>
              <a:rPr dirty="0" spc="320"/>
              <a:t> </a:t>
            </a:r>
            <a:r>
              <a:rPr dirty="0"/>
              <a:t>қолданбаларды</a:t>
            </a:r>
            <a:r>
              <a:rPr dirty="0" spc="320"/>
              <a:t> </a:t>
            </a:r>
            <a:r>
              <a:rPr dirty="0"/>
              <a:t>еш</a:t>
            </a:r>
            <a:r>
              <a:rPr dirty="0" spc="315"/>
              <a:t> </a:t>
            </a:r>
            <a:r>
              <a:rPr dirty="0"/>
              <a:t>қиындықсыз</a:t>
            </a:r>
            <a:r>
              <a:rPr dirty="0" spc="325"/>
              <a:t> </a:t>
            </a:r>
            <a:r>
              <a:rPr dirty="0"/>
              <a:t>жасай</a:t>
            </a:r>
            <a:r>
              <a:rPr dirty="0" spc="315"/>
              <a:t> </a:t>
            </a:r>
            <a:r>
              <a:rPr dirty="0"/>
              <a:t>алатынын</a:t>
            </a:r>
            <a:r>
              <a:rPr dirty="0" spc="325"/>
              <a:t> </a:t>
            </a:r>
            <a:r>
              <a:rPr dirty="0"/>
              <a:t>білдіреді.</a:t>
            </a:r>
            <a:r>
              <a:rPr dirty="0" spc="340"/>
              <a:t> </a:t>
            </a:r>
            <a:r>
              <a:rPr dirty="0"/>
              <a:t>Кодсыз</a:t>
            </a:r>
            <a:r>
              <a:rPr dirty="0" spc="335"/>
              <a:t> </a:t>
            </a:r>
            <a:r>
              <a:rPr dirty="0" spc="-10"/>
              <a:t>қолданбаларды </a:t>
            </a:r>
            <a:r>
              <a:rPr dirty="0" spc="105"/>
              <a:t>әзірлеу</a:t>
            </a:r>
            <a:r>
              <a:rPr dirty="0" spc="290"/>
              <a:t> </a:t>
            </a:r>
            <a:r>
              <a:rPr dirty="0" spc="110"/>
              <a:t>төменгі</a:t>
            </a:r>
            <a:r>
              <a:rPr dirty="0" spc="295"/>
              <a:t> </a:t>
            </a:r>
            <a:r>
              <a:rPr dirty="0" spc="105"/>
              <a:t>кодты</a:t>
            </a:r>
            <a:r>
              <a:rPr dirty="0" spc="300"/>
              <a:t> </a:t>
            </a:r>
            <a:r>
              <a:rPr dirty="0" spc="120"/>
              <a:t>қолданбаларды</a:t>
            </a:r>
            <a:r>
              <a:rPr dirty="0" spc="300"/>
              <a:t> </a:t>
            </a:r>
            <a:r>
              <a:rPr dirty="0" spc="110"/>
              <a:t>әзірлеу</a:t>
            </a:r>
            <a:r>
              <a:rPr dirty="0" spc="305"/>
              <a:t> </a:t>
            </a:r>
            <a:r>
              <a:rPr dirty="0" spc="125"/>
              <a:t>платформаларынан</a:t>
            </a:r>
            <a:r>
              <a:rPr dirty="0" spc="300"/>
              <a:t> </a:t>
            </a:r>
            <a:r>
              <a:rPr dirty="0" spc="110"/>
              <a:t>айтарлықтай </a:t>
            </a:r>
            <a:r>
              <a:rPr dirty="0"/>
              <a:t>ерекшеленбейді.</a:t>
            </a:r>
            <a:r>
              <a:rPr dirty="0" spc="145"/>
              <a:t> </a:t>
            </a:r>
            <a:r>
              <a:rPr dirty="0"/>
              <a:t>Төмен</a:t>
            </a:r>
            <a:r>
              <a:rPr dirty="0" spc="165"/>
              <a:t> </a:t>
            </a:r>
            <a:r>
              <a:rPr dirty="0"/>
              <a:t>кодты</a:t>
            </a:r>
            <a:r>
              <a:rPr dirty="0" spc="155"/>
              <a:t> </a:t>
            </a:r>
            <a:r>
              <a:rPr dirty="0"/>
              <a:t>әзірлеу</a:t>
            </a:r>
            <a:r>
              <a:rPr dirty="0" spc="160"/>
              <a:t> </a:t>
            </a:r>
            <a:r>
              <a:rPr dirty="0"/>
              <a:t>платформалары</a:t>
            </a:r>
            <a:r>
              <a:rPr dirty="0" spc="155"/>
              <a:t> </a:t>
            </a:r>
            <a:r>
              <a:rPr dirty="0"/>
              <a:t>бағдарламалау</a:t>
            </a:r>
            <a:r>
              <a:rPr dirty="0" spc="160"/>
              <a:t> </a:t>
            </a:r>
            <a:r>
              <a:rPr dirty="0"/>
              <a:t>тілдерінің</a:t>
            </a:r>
            <a:r>
              <a:rPr dirty="0" spc="155"/>
              <a:t> </a:t>
            </a:r>
            <a:r>
              <a:rPr dirty="0" spc="-10"/>
              <a:t>орнына </a:t>
            </a:r>
            <a:r>
              <a:rPr dirty="0"/>
              <a:t>визуалды</a:t>
            </a:r>
            <a:r>
              <a:rPr dirty="0" spc="10"/>
              <a:t> </a:t>
            </a:r>
            <a:r>
              <a:rPr dirty="0"/>
              <a:t>бағдарламалау</a:t>
            </a:r>
            <a:r>
              <a:rPr dirty="0" spc="20"/>
              <a:t> </a:t>
            </a:r>
            <a:r>
              <a:rPr dirty="0"/>
              <a:t>опцияларын</a:t>
            </a:r>
            <a:r>
              <a:rPr dirty="0" spc="20"/>
              <a:t> </a:t>
            </a:r>
            <a:r>
              <a:rPr dirty="0"/>
              <a:t>пайдаланып</a:t>
            </a:r>
            <a:r>
              <a:rPr dirty="0" spc="15"/>
              <a:t> </a:t>
            </a:r>
            <a:r>
              <a:rPr dirty="0"/>
              <a:t>қолданбаларды</a:t>
            </a:r>
            <a:r>
              <a:rPr dirty="0" spc="20"/>
              <a:t> </a:t>
            </a:r>
            <a:r>
              <a:rPr dirty="0"/>
              <a:t>әзірлеуді</a:t>
            </a:r>
            <a:r>
              <a:rPr dirty="0" spc="30"/>
              <a:t> </a:t>
            </a:r>
            <a:r>
              <a:rPr dirty="0" spc="-10"/>
              <a:t>жеңілдетеді. </a:t>
            </a:r>
            <a:r>
              <a:rPr dirty="0"/>
              <a:t>Дегенмен,</a:t>
            </a:r>
            <a:r>
              <a:rPr dirty="0" spc="-45"/>
              <a:t> </a:t>
            </a:r>
            <a:r>
              <a:rPr dirty="0"/>
              <a:t>төмен</a:t>
            </a:r>
            <a:r>
              <a:rPr dirty="0" spc="-45"/>
              <a:t> </a:t>
            </a:r>
            <a:r>
              <a:rPr dirty="0"/>
              <a:t>кодты</a:t>
            </a:r>
            <a:r>
              <a:rPr dirty="0" spc="-45"/>
              <a:t> </a:t>
            </a:r>
            <a:r>
              <a:rPr dirty="0" spc="-10"/>
              <a:t>платформалар</a:t>
            </a:r>
            <a:r>
              <a:rPr dirty="0" spc="-50"/>
              <a:t> </a:t>
            </a:r>
            <a:r>
              <a:rPr dirty="0" spc="-10"/>
              <a:t>қолданбаларды</a:t>
            </a:r>
            <a:r>
              <a:rPr dirty="0" spc="-50"/>
              <a:t> </a:t>
            </a:r>
            <a:r>
              <a:rPr dirty="0"/>
              <a:t>әзірлеу</a:t>
            </a:r>
            <a:r>
              <a:rPr dirty="0" spc="-40"/>
              <a:t> </a:t>
            </a:r>
            <a:r>
              <a:rPr dirty="0"/>
              <a:t>үшін</a:t>
            </a:r>
            <a:r>
              <a:rPr dirty="0" spc="-35"/>
              <a:t> </a:t>
            </a:r>
            <a:r>
              <a:rPr dirty="0"/>
              <a:t>бағдарлама</a:t>
            </a:r>
            <a:r>
              <a:rPr dirty="0" spc="-35"/>
              <a:t> </a:t>
            </a:r>
            <a:r>
              <a:rPr dirty="0" spc="-10"/>
              <a:t>логикасын түсінуді</a:t>
            </a:r>
            <a:r>
              <a:rPr dirty="0" spc="-75"/>
              <a:t> </a:t>
            </a:r>
            <a:r>
              <a:rPr dirty="0" spc="-10"/>
              <a:t>талап</a:t>
            </a:r>
            <a:r>
              <a:rPr dirty="0" spc="-75"/>
              <a:t> </a:t>
            </a:r>
            <a:r>
              <a:rPr dirty="0" spc="-10"/>
              <a:t>етеді.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963" y="744829"/>
            <a:ext cx="9561195" cy="2545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6525">
              <a:lnSpc>
                <a:spcPct val="116900"/>
              </a:lnSpc>
              <a:spcBef>
                <a:spcPts val="95"/>
              </a:spcBef>
            </a:pP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no-Code-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бағдарламалауды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аз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қолдана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отырып,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қосымшаларды </a:t>
            </a:r>
            <a:r>
              <a:rPr dirty="0" sz="2000">
                <a:latin typeface="Calibri"/>
                <a:cs typeface="Calibri"/>
              </a:rPr>
              <a:t>әзірлеу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тәсілі.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бағыт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Zero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Coding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деп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аталады.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/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it-</a:t>
            </a:r>
            <a:r>
              <a:rPr dirty="0" sz="2000">
                <a:latin typeface="Calibri"/>
                <a:cs typeface="Calibri"/>
              </a:rPr>
              <a:t>тің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негізгі мәселелерінің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бірін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шешеді-</a:t>
            </a:r>
            <a:r>
              <a:rPr dirty="0" sz="2000">
                <a:latin typeface="Calibri"/>
                <a:cs typeface="Calibri"/>
              </a:rPr>
              <a:t>идеяның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пайда</a:t>
            </a:r>
            <a:endParaRPr sz="2000">
              <a:latin typeface="Calibri"/>
              <a:cs typeface="Calibri"/>
            </a:endParaRPr>
          </a:p>
          <a:p>
            <a:pPr marL="12700" marR="218440">
              <a:lnSpc>
                <a:spcPct val="1169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болуынан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істейтін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бизнес-</a:t>
            </a:r>
            <a:r>
              <a:rPr dirty="0" sz="2000">
                <a:latin typeface="Calibri"/>
                <a:cs typeface="Calibri"/>
              </a:rPr>
              <a:t>процеске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дейінгі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циклды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жеделдету,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time-</a:t>
            </a:r>
            <a:r>
              <a:rPr dirty="0" sz="2000" spc="-25">
                <a:latin typeface="Calibri"/>
                <a:cs typeface="Calibri"/>
              </a:rPr>
              <a:t>to- </a:t>
            </a:r>
            <a:r>
              <a:rPr dirty="0" sz="2000" spc="-20">
                <a:latin typeface="Calibri"/>
                <a:cs typeface="Calibri"/>
              </a:rPr>
              <a:t>market-</a:t>
            </a:r>
            <a:r>
              <a:rPr dirty="0" sz="2000">
                <a:latin typeface="Calibri"/>
                <a:cs typeface="Calibri"/>
              </a:rPr>
              <a:t>ті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төмендету.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16900"/>
              </a:lnSpc>
              <a:spcBef>
                <a:spcPts val="105"/>
              </a:spcBef>
            </a:pPr>
            <a:r>
              <a:rPr dirty="0" sz="2000" spc="-10">
                <a:latin typeface="Calibri"/>
                <a:cs typeface="Calibri"/>
              </a:rPr>
              <a:t>Low-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/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кәсіби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әзірлеушілерді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алмастырмайды,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бірақ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өнімді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уақытын </a:t>
            </a:r>
            <a:r>
              <a:rPr dirty="0" sz="2000">
                <a:latin typeface="Calibri"/>
                <a:cs typeface="Calibri"/>
              </a:rPr>
              <a:t>қысқартуға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оны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жаңа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мүмкіндіктермен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толықтыруға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2405">
              <a:lnSpc>
                <a:spcPct val="100000"/>
              </a:lnSpc>
              <a:spcBef>
                <a:spcPts val="105"/>
              </a:spcBef>
            </a:pPr>
            <a:r>
              <a:rPr dirty="0" spc="-35"/>
              <a:t>No-</a:t>
            </a:r>
            <a:r>
              <a:rPr dirty="0"/>
              <a:t>Code</a:t>
            </a:r>
            <a:r>
              <a:rPr dirty="0" spc="-114"/>
              <a:t> </a:t>
            </a:r>
            <a:r>
              <a:rPr dirty="0"/>
              <a:t>және</a:t>
            </a:r>
            <a:r>
              <a:rPr dirty="0" spc="-110"/>
              <a:t> </a:t>
            </a:r>
            <a:r>
              <a:rPr dirty="0" spc="-35"/>
              <a:t>Low-</a:t>
            </a:r>
            <a:r>
              <a:rPr dirty="0"/>
              <a:t>Code</a:t>
            </a:r>
            <a:r>
              <a:rPr dirty="0" spc="-114"/>
              <a:t> </a:t>
            </a:r>
            <a:r>
              <a:rPr dirty="0" spc="-25"/>
              <a:t>арасындағы</a:t>
            </a:r>
            <a:r>
              <a:rPr dirty="0" spc="-114"/>
              <a:t> </a:t>
            </a:r>
            <a:r>
              <a:rPr dirty="0" spc="-10"/>
              <a:t>айырмашылық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51154" y="1738630"/>
            <a:ext cx="9676765" cy="3865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13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latin typeface="Calibri"/>
                <a:cs typeface="Calibri"/>
              </a:rPr>
              <a:t>Кішігірім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айырмашылықтарға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қарамастан,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екі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платформа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да </a:t>
            </a:r>
            <a:r>
              <a:rPr dirty="0" sz="2800">
                <a:latin typeface="Calibri"/>
                <a:cs typeface="Calibri"/>
              </a:rPr>
              <a:t>дәстүрлі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бағдарламалау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тілдерін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қолданбай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жылдам </a:t>
            </a:r>
            <a:r>
              <a:rPr dirty="0" sz="2800">
                <a:latin typeface="Calibri"/>
                <a:cs typeface="Calibri"/>
              </a:rPr>
              <a:t>дамуының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арқасында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үлкен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танымалдылыққа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ие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болды.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Сондықтан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бизнес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иелері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кәсіби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бағдарламалық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жасақтама </a:t>
            </a:r>
            <a:r>
              <a:rPr dirty="0" sz="2800">
                <a:latin typeface="Calibri"/>
                <a:cs typeface="Calibri"/>
              </a:rPr>
              <a:t>әзірлеушісін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жалдағанша,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осы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әзірлеу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платформаларын </a:t>
            </a:r>
            <a:r>
              <a:rPr dirty="0" sz="2800">
                <a:latin typeface="Calibri"/>
                <a:cs typeface="Calibri"/>
              </a:rPr>
              <a:t>пайдаланып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бағдарламалық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шешімдерді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әзірлеуді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жөн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көреді. </a:t>
            </a:r>
            <a:r>
              <a:rPr dirty="0" sz="2800">
                <a:latin typeface="Calibri"/>
                <a:cs typeface="Calibri"/>
              </a:rPr>
              <a:t>Бұл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бағдарламалық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шешімдер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шағын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бизнестің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барлық </a:t>
            </a:r>
            <a:r>
              <a:rPr dirty="0" sz="2800">
                <a:latin typeface="Calibri"/>
                <a:cs typeface="Calibri"/>
              </a:rPr>
              <a:t>қажеттіліктерін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қанағаттандырады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және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бизнес-процестерді автоматтандырады.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071370">
              <a:lnSpc>
                <a:spcPct val="100000"/>
              </a:lnSpc>
              <a:spcBef>
                <a:spcPts val="105"/>
              </a:spcBef>
            </a:pPr>
            <a:r>
              <a:rPr dirty="0"/>
              <a:t>Төмен</a:t>
            </a:r>
            <a:r>
              <a:rPr dirty="0" spc="-100"/>
              <a:t> </a:t>
            </a:r>
            <a:r>
              <a:rPr dirty="0"/>
              <a:t>кодты,</a:t>
            </a:r>
            <a:r>
              <a:rPr dirty="0" spc="-95"/>
              <a:t> </a:t>
            </a:r>
            <a:r>
              <a:rPr dirty="0"/>
              <a:t>кодсыз</a:t>
            </a:r>
            <a:r>
              <a:rPr dirty="0" spc="-95"/>
              <a:t> </a:t>
            </a:r>
            <a:r>
              <a:rPr dirty="0" spc="-10"/>
              <a:t>шешімдердің</a:t>
            </a:r>
            <a:r>
              <a:rPr dirty="0" spc="-100"/>
              <a:t> </a:t>
            </a:r>
            <a:r>
              <a:rPr dirty="0" spc="-10"/>
              <a:t>шектеулері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850874"/>
            <a:ext cx="10013315" cy="5737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кодсыз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технологиялардың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негізгі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шектеулерінің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бірі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олардың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бірегей </a:t>
            </a:r>
            <a:r>
              <a:rPr dirty="0" sz="2000" spc="45">
                <a:latin typeface="Calibri"/>
                <a:cs typeface="Calibri"/>
              </a:rPr>
              <a:t>бизнес-процестерге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стандартты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емес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тұтынушы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талаптарына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толық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бейімделе </a:t>
            </a:r>
            <a:r>
              <a:rPr dirty="0" sz="2000">
                <a:latin typeface="Calibri"/>
                <a:cs typeface="Calibri"/>
              </a:rPr>
              <a:t>алмауы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болып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табылады.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Мұндай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платформалар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дайын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модульдер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шаблондарға </a:t>
            </a:r>
            <a:r>
              <a:rPr dirty="0" sz="2000" spc="50">
                <a:latin typeface="Calibri"/>
                <a:cs typeface="Calibri"/>
              </a:rPr>
              <a:t>негізделген,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дамуды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қамтамасыз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отырып,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егжей-</a:t>
            </a:r>
            <a:r>
              <a:rPr dirty="0" sz="2000" spc="50">
                <a:latin typeface="Calibri"/>
                <a:cs typeface="Calibri"/>
              </a:rPr>
              <a:t>тегжейлі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40">
                <a:latin typeface="Calibri"/>
                <a:cs typeface="Calibri"/>
              </a:rPr>
              <a:t>теңшеуді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ететін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күрделі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жүйелер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жеткіліксіз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болуы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мүмкін.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Жобаларды</a:t>
            </a:r>
            <a:r>
              <a:rPr dirty="0" sz="2000" spc="32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масштабтау, </a:t>
            </a:r>
            <a:r>
              <a:rPr dirty="0" sz="2000">
                <a:latin typeface="Calibri"/>
                <a:cs typeface="Calibri"/>
              </a:rPr>
              <a:t>күрделі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жүйелер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бірегей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логикасымен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істеу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әлі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кәсіби </a:t>
            </a:r>
            <a:r>
              <a:rPr dirty="0" sz="2000" spc="95">
                <a:latin typeface="Calibri"/>
                <a:cs typeface="Calibri"/>
              </a:rPr>
              <a:t>әзірлеушілерді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қажет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етеді.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Олар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кодсыз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шешімдерді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қолданыстағы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жүйелермен </a:t>
            </a:r>
            <a:r>
              <a:rPr dirty="0" sz="2000">
                <a:latin typeface="Calibri"/>
                <a:cs typeface="Calibri"/>
              </a:rPr>
              <a:t>біріктіруге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көмектеседі,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олардың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тұрақтылығы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ұзақ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өмір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сүруін</a:t>
            </a:r>
            <a:r>
              <a:rPr dirty="0" sz="2000" spc="3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қамтамасыз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етеді. </a:t>
            </a:r>
            <a:r>
              <a:rPr dirty="0" sz="2000" spc="55">
                <a:latin typeface="Calibri"/>
                <a:cs typeface="Calibri"/>
              </a:rPr>
              <a:t>Мысалы,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деректердің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үлкен</a:t>
            </a:r>
            <a:r>
              <a:rPr dirty="0" sz="2000" spc="17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көлемімен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немесе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жоғары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қауіпсіздік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стандарттарымен </a:t>
            </a:r>
            <a:r>
              <a:rPr dirty="0" sz="2000" spc="50">
                <a:latin typeface="Calibri"/>
                <a:cs typeface="Calibri"/>
              </a:rPr>
              <a:t>жұмыс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істейтін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компаниялар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төмен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кодты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және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кодсыз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бастапқы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нүкте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ретінде </a:t>
            </a:r>
            <a:r>
              <a:rPr dirty="0" sz="2000">
                <a:latin typeface="Calibri"/>
                <a:cs typeface="Calibri"/>
              </a:rPr>
              <a:t>қызмет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алады,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бірақ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одан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дамыту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мамандарды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тартуды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талап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етеді.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Тағы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маңызды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мәселе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белгілі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экожүйеге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құлыптау.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кодты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кодсыз </a:t>
            </a:r>
            <a:r>
              <a:rPr dirty="0" sz="2000">
                <a:latin typeface="Calibri"/>
                <a:cs typeface="Calibri"/>
              </a:rPr>
              <a:t>платформаны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таңдайтын</a:t>
            </a:r>
            <a:r>
              <a:rPr dirty="0" sz="2000" spc="1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компаниялар</a:t>
            </a:r>
            <a:r>
              <a:rPr dirty="0" sz="2000" spc="1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көбінесе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белгілі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провайдердің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шектеулері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мен </a:t>
            </a:r>
            <a:r>
              <a:rPr dirty="0" sz="2000">
                <a:latin typeface="Calibri"/>
                <a:cs typeface="Calibri"/>
              </a:rPr>
              <a:t>мүмкіндіктеріне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тәуелді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болады.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басқа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платформаға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көшу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сыртқы</a:t>
            </a:r>
            <a:r>
              <a:rPr dirty="0" sz="2000" spc="-10">
                <a:latin typeface="Calibri"/>
                <a:cs typeface="Calibri"/>
              </a:rPr>
              <a:t> жүйелермен </a:t>
            </a:r>
            <a:r>
              <a:rPr dirty="0" sz="2000">
                <a:latin typeface="Calibri"/>
                <a:cs typeface="Calibri"/>
              </a:rPr>
              <a:t>біріктіру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кезінде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қиындықтарға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әкелуі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мүмкін.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«құлыптау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әсері»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ұзақ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мерзімді</a:t>
            </a:r>
            <a:r>
              <a:rPr dirty="0" sz="2000" spc="-10">
                <a:latin typeface="Calibri"/>
                <a:cs typeface="Calibri"/>
              </a:rPr>
              <a:t> бизнесті </a:t>
            </a:r>
            <a:r>
              <a:rPr dirty="0" sz="2000">
                <a:latin typeface="Calibri"/>
                <a:cs typeface="Calibri"/>
              </a:rPr>
              <a:t>дамытуға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елеулі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кедергі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болуы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4138295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Корытынды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6963" y="1333982"/>
            <a:ext cx="10015220" cy="5381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90">
                <a:latin typeface="Calibri"/>
                <a:cs typeface="Calibri"/>
              </a:rPr>
              <a:t>Ұзақ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110">
                <a:latin typeface="Calibri"/>
                <a:cs typeface="Calibri"/>
              </a:rPr>
              <a:t>мерзімді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114">
                <a:latin typeface="Calibri"/>
                <a:cs typeface="Calibri"/>
              </a:rPr>
              <a:t>перспективада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төмен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кодты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және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кодсыз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120">
                <a:latin typeface="Calibri"/>
                <a:cs typeface="Calibri"/>
              </a:rPr>
              <a:t>технологиялар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дәстүрлі </a:t>
            </a:r>
            <a:r>
              <a:rPr dirty="0" sz="2000">
                <a:latin typeface="Calibri"/>
                <a:cs typeface="Calibri"/>
              </a:rPr>
              <a:t>бағдарламалауды</a:t>
            </a:r>
            <a:r>
              <a:rPr dirty="0" sz="2000" spc="1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алмастырмайды,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бірақ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олар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әзірлеушілердің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арсеналындағы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маңызды </a:t>
            </a:r>
            <a:r>
              <a:rPr dirty="0" sz="2000" spc="85">
                <a:latin typeface="Calibri"/>
                <a:cs typeface="Calibri"/>
              </a:rPr>
              <a:t>құралға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айналады.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Олар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әзірлеушілерге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күнделікті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жұмысты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автоматтандырылған </a:t>
            </a:r>
            <a:r>
              <a:rPr dirty="0" sz="2000">
                <a:latin typeface="Calibri"/>
                <a:cs typeface="Calibri"/>
              </a:rPr>
              <a:t>платформаларға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қалдырып,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инновациялар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стратегиялық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міндеттерге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назар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аударуға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береді.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симбиоз</a:t>
            </a:r>
            <a:r>
              <a:rPr dirty="0" sz="2000" spc="3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цифрлық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трансформацияның</a:t>
            </a:r>
            <a:r>
              <a:rPr dirty="0" sz="2000" spc="3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жаңа</a:t>
            </a:r>
            <a:r>
              <a:rPr dirty="0" sz="2000" spc="3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көкжиектерін</a:t>
            </a:r>
            <a:r>
              <a:rPr dirty="0" sz="2000" spc="3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ашады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3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бизнеске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технологиялық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мүмкіндіктерді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тиімдірек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пайдалануға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өзгеретін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салаларда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жұмыс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істейтін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компаниялар</a:t>
            </a:r>
            <a:r>
              <a:rPr dirty="0" sz="2000" spc="3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жаңа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тенденцияларға</a:t>
            </a:r>
            <a:r>
              <a:rPr dirty="0" sz="2000" spc="3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лезде </a:t>
            </a:r>
            <a:r>
              <a:rPr dirty="0" sz="2000">
                <a:latin typeface="Calibri"/>
                <a:cs typeface="Calibri"/>
              </a:rPr>
              <a:t>жауап</a:t>
            </a:r>
            <a:r>
              <a:rPr dirty="0" sz="2000" spc="1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беру,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жүйелерін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жаңарту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өнімдерді</a:t>
            </a:r>
            <a:r>
              <a:rPr dirty="0" sz="2000" spc="1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тұтынушылардың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талаптарына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бейімдеу </a:t>
            </a:r>
            <a:r>
              <a:rPr dirty="0" sz="2000" spc="10">
                <a:latin typeface="Calibri"/>
                <a:cs typeface="Calibri"/>
              </a:rPr>
              <a:t>мүмкіндігіне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ие</a:t>
            </a:r>
            <a:r>
              <a:rPr dirty="0" sz="2000" spc="26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болады.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Бұл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бәсекелестіктен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бір</a:t>
            </a:r>
            <a:r>
              <a:rPr dirty="0" sz="2000" spc="27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қадам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алда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болуға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ұмтылатын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бизнес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әсіресе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құнды.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Кодсыз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төмен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бастапқы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деңгейдегі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тапсырмаларды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қамтиды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идеяларды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іске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асыруды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жеңілдетеді,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бағдарламашылар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бизнестің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бәсекеге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қабілеттілігін қамтамасыз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ететін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инновациялық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күрделі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шешімдерді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әзірлеуге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назар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аударады.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Бұл </a:t>
            </a:r>
            <a:r>
              <a:rPr dirty="0" sz="2000">
                <a:latin typeface="Calibri"/>
                <a:cs typeface="Calibri"/>
              </a:rPr>
              <a:t>тәсіл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саласының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дамуын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ынталандырады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мамандарға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әдеттегіден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стратегиялық </a:t>
            </a:r>
            <a:r>
              <a:rPr dirty="0" sz="2000">
                <a:latin typeface="Calibri"/>
                <a:cs typeface="Calibri"/>
              </a:rPr>
              <a:t>міндеттерге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көшуге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6963" y="744194"/>
            <a:ext cx="10015220" cy="5063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>
                <a:latin typeface="Calibri"/>
                <a:cs typeface="Calibri"/>
              </a:rPr>
              <a:t>Дамудың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болашағы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адамдар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3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технологияның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синергегінде.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Адамның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креативтілігі, </a:t>
            </a:r>
            <a:r>
              <a:rPr dirty="0" sz="2000" spc="55">
                <a:latin typeface="Calibri"/>
                <a:cs typeface="Calibri"/>
              </a:rPr>
              <a:t>жаңашыл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ойлауы</a:t>
            </a:r>
            <a:r>
              <a:rPr dirty="0" sz="2000" spc="19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және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дәстүрлі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емес</a:t>
            </a:r>
            <a:r>
              <a:rPr dirty="0" sz="2000" spc="20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мәселелерді</a:t>
            </a:r>
            <a:r>
              <a:rPr dirty="0" sz="2000" spc="20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шешу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қабілеті</a:t>
            </a:r>
            <a:r>
              <a:rPr dirty="0" sz="2000" spc="21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технология</a:t>
            </a:r>
            <a:r>
              <a:rPr dirty="0" sz="2000" spc="210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дамып </a:t>
            </a:r>
            <a:r>
              <a:rPr dirty="0" sz="2000" spc="155">
                <a:latin typeface="Calibri"/>
                <a:cs typeface="Calibri"/>
              </a:rPr>
              <a:t>жатқан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155">
                <a:latin typeface="Calibri"/>
                <a:cs typeface="Calibri"/>
              </a:rPr>
              <a:t>әлемде</a:t>
            </a:r>
            <a:r>
              <a:rPr dirty="0" sz="2000" spc="400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табысқа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165">
                <a:latin typeface="Calibri"/>
                <a:cs typeface="Calibri"/>
              </a:rPr>
              <a:t>жетудің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160">
                <a:latin typeface="Calibri"/>
                <a:cs typeface="Calibri"/>
              </a:rPr>
              <a:t>негізгі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170">
                <a:latin typeface="Calibri"/>
                <a:cs typeface="Calibri"/>
              </a:rPr>
              <a:t>факторлары</a:t>
            </a:r>
            <a:r>
              <a:rPr dirty="0" sz="2000" spc="405">
                <a:latin typeface="Calibri"/>
                <a:cs typeface="Calibri"/>
              </a:rPr>
              <a:t> </a:t>
            </a:r>
            <a:r>
              <a:rPr dirty="0" sz="2000" spc="150">
                <a:latin typeface="Calibri"/>
                <a:cs typeface="Calibri"/>
              </a:rPr>
              <a:t>болып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қала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 spc="165">
                <a:latin typeface="Calibri"/>
                <a:cs typeface="Calibri"/>
              </a:rPr>
              <a:t>береді.</a:t>
            </a:r>
            <a:r>
              <a:rPr dirty="0" sz="2000" spc="409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Бұл </a:t>
            </a:r>
            <a:r>
              <a:rPr dirty="0" sz="2000" spc="85">
                <a:latin typeface="Calibri"/>
                <a:cs typeface="Calibri"/>
              </a:rPr>
              <a:t>бағдарламашыларға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дағдыларын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кеңейтуге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және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жұмысына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жаңа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тәсілдер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35">
                <a:latin typeface="Calibri"/>
                <a:cs typeface="Calibri"/>
              </a:rPr>
              <a:t>мен </a:t>
            </a:r>
            <a:r>
              <a:rPr dirty="0" sz="2000">
                <a:latin typeface="Calibri"/>
                <a:cs typeface="Calibri"/>
              </a:rPr>
              <a:t>құралдарды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біріктіруге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бірегей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мүмкіндіктер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ашады,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бұл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саланың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динамикалық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өзгерістері </a:t>
            </a:r>
            <a:r>
              <a:rPr dirty="0" sz="2000">
                <a:latin typeface="Calibri"/>
                <a:cs typeface="Calibri"/>
              </a:rPr>
              <a:t>жағдайында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еңбек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нарығында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сұранысқа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ие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болуға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береді.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16900"/>
              </a:lnSpc>
              <a:spcBef>
                <a:spcPts val="100"/>
              </a:spcBef>
            </a:pPr>
            <a:r>
              <a:rPr dirty="0" sz="2000" spc="70">
                <a:latin typeface="Calibri"/>
                <a:cs typeface="Calibri"/>
              </a:rPr>
              <a:t>Сайып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5">
                <a:latin typeface="Calibri"/>
                <a:cs typeface="Calibri"/>
              </a:rPr>
              <a:t>келгенде,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төмен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кодты/кодсыз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және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технологиялары</a:t>
            </a:r>
            <a:r>
              <a:rPr dirty="0" sz="2000" spc="24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үлкен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икемділікке, </a:t>
            </a:r>
            <a:r>
              <a:rPr dirty="0" sz="2000">
                <a:latin typeface="Calibri"/>
                <a:cs typeface="Calibri"/>
              </a:rPr>
              <a:t>процестерді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жеделдетуге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инновациялық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шешімдер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жасауға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береді,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бірақ </a:t>
            </a:r>
            <a:r>
              <a:rPr dirty="0" sz="2000">
                <a:latin typeface="Calibri"/>
                <a:cs typeface="Calibri"/>
              </a:rPr>
              <a:t>ұзақ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мерзімді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табысқа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жоғары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сапалы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нәтижелерге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1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жеткізу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1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қауіпсіздік</a:t>
            </a:r>
            <a:r>
              <a:rPr dirty="0" sz="2000" spc="114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пен </a:t>
            </a:r>
            <a:r>
              <a:rPr dirty="0" sz="2000">
                <a:latin typeface="Calibri"/>
                <a:cs typeface="Calibri"/>
              </a:rPr>
              <a:t>сенімділікті</a:t>
            </a:r>
            <a:r>
              <a:rPr dirty="0" sz="2000" spc="4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қамтамасыз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ететін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процесті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бағыттайтын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4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қадағалайтын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мамандарды </a:t>
            </a:r>
            <a:r>
              <a:rPr dirty="0" sz="2000">
                <a:latin typeface="Calibri"/>
                <a:cs typeface="Calibri"/>
              </a:rPr>
              <a:t>тарту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  <a:p>
            <a:pPr marL="61594" marR="361950">
              <a:lnSpc>
                <a:spcPct val="100000"/>
              </a:lnSpc>
              <a:spcBef>
                <a:spcPts val="1510"/>
              </a:spcBef>
            </a:pPr>
            <a:r>
              <a:rPr dirty="0" sz="2000">
                <a:latin typeface="Calibri"/>
                <a:cs typeface="Calibri"/>
              </a:rPr>
              <a:t>және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жоғары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стандарттарына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сәйкестік.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Инновациялық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технологиялар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адам </a:t>
            </a:r>
            <a:r>
              <a:rPr dirty="0" sz="2000" spc="-10">
                <a:latin typeface="Calibri"/>
                <a:cs typeface="Calibri"/>
              </a:rPr>
              <a:t>интеллектінің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үйлесімді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үйлесімі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бағдарламалық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қамтамасыз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етуді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әзірлеудегі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болашақ жетістіктерге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негіз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болады.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89" y="2284729"/>
            <a:ext cx="1029843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46145" marR="5080" indent="-3433445">
              <a:lnSpc>
                <a:spcPct val="100000"/>
              </a:lnSpc>
              <a:spcBef>
                <a:spcPts val="100"/>
              </a:spcBef>
            </a:pPr>
            <a:r>
              <a:rPr dirty="0" sz="6000">
                <a:latin typeface="Verdana"/>
                <a:cs typeface="Verdana"/>
              </a:rPr>
              <a:t>Назар</a:t>
            </a:r>
            <a:r>
              <a:rPr dirty="0" sz="6000" spc="-185">
                <a:latin typeface="Verdana"/>
                <a:cs typeface="Verdana"/>
              </a:rPr>
              <a:t> </a:t>
            </a:r>
            <a:r>
              <a:rPr dirty="0" sz="6000" spc="-10">
                <a:latin typeface="Verdana"/>
                <a:cs typeface="Verdana"/>
              </a:rPr>
              <a:t>аударғаныңызға рақмет!</a:t>
            </a:r>
            <a:endParaRPr sz="6000">
              <a:latin typeface="Verdana"/>
              <a:cs typeface="Verdan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22859"/>
            <a:ext cx="10649712" cy="75377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7935" y="232512"/>
            <a:ext cx="7808595" cy="952500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pc="-25"/>
              <a:t>Low-</a:t>
            </a:r>
            <a:r>
              <a:rPr dirty="0"/>
              <a:t>Code</a:t>
            </a:r>
            <a:r>
              <a:rPr dirty="0" spc="-70"/>
              <a:t> </a:t>
            </a:r>
            <a:r>
              <a:rPr dirty="0"/>
              <a:t>және</a:t>
            </a:r>
            <a:r>
              <a:rPr dirty="0" spc="-65"/>
              <a:t> </a:t>
            </a:r>
            <a:r>
              <a:rPr dirty="0" spc="-30"/>
              <a:t>no-</a:t>
            </a:r>
            <a:r>
              <a:rPr dirty="0"/>
              <a:t>code</a:t>
            </a:r>
            <a:r>
              <a:rPr dirty="0" spc="-65"/>
              <a:t> </a:t>
            </a:r>
            <a:r>
              <a:rPr dirty="0" spc="-20"/>
              <a:t>бағдарламалық</a:t>
            </a:r>
            <a:r>
              <a:rPr dirty="0" spc="-70"/>
              <a:t> </a:t>
            </a:r>
            <a:r>
              <a:rPr dirty="0" spc="-10"/>
              <a:t>жасақтаманы</a:t>
            </a:r>
          </a:p>
          <a:p>
            <a:pPr marL="3082925">
              <a:lnSpc>
                <a:spcPct val="100000"/>
              </a:lnSpc>
              <a:spcBef>
                <a:spcPts val="530"/>
              </a:spcBef>
            </a:pPr>
            <a:r>
              <a:rPr dirty="0" spc="-10"/>
              <a:t>әзірлеудің</a:t>
            </a:r>
            <a:r>
              <a:rPr dirty="0" spc="-110"/>
              <a:t> </a:t>
            </a:r>
            <a:r>
              <a:rPr dirty="0" spc="-10"/>
              <a:t>болашағы?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46963" y="1314170"/>
            <a:ext cx="10013950" cy="3231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 sz="2000" spc="55">
                <a:latin typeface="Calibri"/>
                <a:cs typeface="Calibri"/>
              </a:rPr>
              <a:t>Төмен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код/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no-</a:t>
            </a:r>
            <a:r>
              <a:rPr dirty="0" sz="2000" spc="55">
                <a:latin typeface="Calibri"/>
                <a:cs typeface="Calibri"/>
              </a:rPr>
              <a:t>code</a:t>
            </a:r>
            <a:r>
              <a:rPr dirty="0" sz="2000" spc="18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платформалары</a:t>
            </a:r>
            <a:r>
              <a:rPr dirty="0" sz="2000" spc="175">
                <a:latin typeface="Calibri"/>
                <a:cs typeface="Calibri"/>
              </a:rPr>
              <a:t> </a:t>
            </a:r>
            <a:r>
              <a:rPr dirty="0" sz="2000" spc="55">
                <a:latin typeface="Calibri"/>
                <a:cs typeface="Calibri"/>
              </a:rPr>
              <a:t>drag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50">
                <a:latin typeface="Calibri"/>
                <a:cs typeface="Calibri"/>
              </a:rPr>
              <a:t>and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drop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70">
                <a:latin typeface="Calibri"/>
                <a:cs typeface="Calibri"/>
              </a:rPr>
              <a:t>опцияларының</a:t>
            </a:r>
            <a:r>
              <a:rPr dirty="0" sz="2000" spc="185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алуан</a:t>
            </a:r>
            <a:r>
              <a:rPr dirty="0" sz="2000" spc="190">
                <a:latin typeface="Calibri"/>
                <a:cs typeface="Calibri"/>
              </a:rPr>
              <a:t> </a:t>
            </a:r>
            <a:r>
              <a:rPr dirty="0" sz="2000" spc="60">
                <a:latin typeface="Calibri"/>
                <a:cs typeface="Calibri"/>
              </a:rPr>
              <a:t>түрлілігінің </a:t>
            </a:r>
            <a:r>
              <a:rPr dirty="0" sz="2000">
                <a:latin typeface="Calibri"/>
                <a:cs typeface="Calibri"/>
              </a:rPr>
              <a:t>арқасында</a:t>
            </a:r>
            <a:r>
              <a:rPr dirty="0" sz="2000" spc="4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веб-қосымшаларды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әзірлеудің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490">
                <a:latin typeface="Calibri"/>
                <a:cs typeface="Calibri"/>
              </a:rPr>
              <a:t> </a:t>
            </a:r>
            <a:r>
              <a:rPr dirty="0" sz="2000" spc="45">
                <a:latin typeface="Calibri"/>
                <a:cs typeface="Calibri"/>
              </a:rPr>
              <a:t>мобильді</a:t>
            </a:r>
            <a:r>
              <a:rPr dirty="0" sz="2000" spc="48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құрылғыларды</a:t>
            </a:r>
            <a:r>
              <a:rPr dirty="0" sz="2000" spc="48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әзірлеудің </a:t>
            </a:r>
            <a:r>
              <a:rPr dirty="0" sz="2000">
                <a:latin typeface="Calibri"/>
                <a:cs typeface="Calibri"/>
              </a:rPr>
              <a:t>болашағы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болып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табылады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(пайдаланушыларға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тінтуір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немесе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сенсорлық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экран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сияқты </a:t>
            </a:r>
            <a:r>
              <a:rPr dirty="0" sz="2000">
                <a:latin typeface="Calibri"/>
                <a:cs typeface="Calibri"/>
              </a:rPr>
              <a:t>енгізу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құрылғылары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4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графикалық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элементтермен</a:t>
            </a:r>
            <a:r>
              <a:rPr dirty="0" sz="2000" spc="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өзара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әрекеттесуге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мүмкіндік </a:t>
            </a:r>
            <a:r>
              <a:rPr dirty="0" sz="2000">
                <a:latin typeface="Calibri"/>
                <a:cs typeface="Calibri"/>
              </a:rPr>
              <a:t>беретін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бағдарламалық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интерфейс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мүмкіндігі).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Қолданба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әзірлеушілері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жетімді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бизнес </a:t>
            </a:r>
            <a:r>
              <a:rPr dirty="0" sz="2000">
                <a:latin typeface="Calibri"/>
                <a:cs typeface="Calibri"/>
              </a:rPr>
              <a:t>шешімдерін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ұсыну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2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автоматтандырылған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құралдарға</a:t>
            </a:r>
            <a:r>
              <a:rPr dirty="0" sz="2000" spc="2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көбірек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сүйенеді.</a:t>
            </a:r>
            <a:r>
              <a:rPr dirty="0" sz="2000" spc="28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Алайда, </a:t>
            </a:r>
            <a:r>
              <a:rPr dirty="0" sz="2000">
                <a:latin typeface="Calibri"/>
                <a:cs typeface="Calibri"/>
              </a:rPr>
              <a:t>жаңадан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бастаушы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осы</a:t>
            </a:r>
            <a:r>
              <a:rPr dirty="0" sz="2000" spc="1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дамуды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игергеннен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кейін</a:t>
            </a:r>
            <a:r>
              <a:rPr dirty="0" sz="2000" spc="16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кәсіби</a:t>
            </a:r>
            <a:r>
              <a:rPr dirty="0" sz="2000" spc="1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әзірлеушілерден</a:t>
            </a:r>
            <a:r>
              <a:rPr dirty="0" sz="2000" spc="1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 </a:t>
            </a:r>
            <a:r>
              <a:rPr dirty="0" sz="2000">
                <a:latin typeface="Calibri"/>
                <a:cs typeface="Calibri"/>
              </a:rPr>
              <a:t>сұрамай-ақ бағдарламалау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процесін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жүзеге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асыра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алады.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Қосымшалардың қол </a:t>
            </a:r>
            <a:r>
              <a:rPr dirty="0" sz="2000" spc="-10">
                <a:latin typeface="Calibri"/>
                <a:cs typeface="Calibri"/>
              </a:rPr>
              <a:t>жетімділігі </a:t>
            </a:r>
            <a:r>
              <a:rPr dirty="0" sz="2000">
                <a:latin typeface="Calibri"/>
                <a:cs typeface="Calibri"/>
              </a:rPr>
              <a:t>мен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жылдам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дамуының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арқасында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келесі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дәуір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—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low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-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көмегімен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дәуірі.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935" y="232512"/>
            <a:ext cx="7808595" cy="952500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pc="-25"/>
              <a:t>Low-</a:t>
            </a:r>
            <a:r>
              <a:rPr dirty="0"/>
              <a:t>Code</a:t>
            </a:r>
            <a:r>
              <a:rPr dirty="0" spc="-70"/>
              <a:t> </a:t>
            </a:r>
            <a:r>
              <a:rPr dirty="0"/>
              <a:t>және</a:t>
            </a:r>
            <a:r>
              <a:rPr dirty="0" spc="-65"/>
              <a:t> </a:t>
            </a:r>
            <a:r>
              <a:rPr dirty="0" spc="-30"/>
              <a:t>no-</a:t>
            </a:r>
            <a:r>
              <a:rPr dirty="0"/>
              <a:t>code</a:t>
            </a:r>
            <a:r>
              <a:rPr dirty="0" spc="-65"/>
              <a:t> </a:t>
            </a:r>
            <a:r>
              <a:rPr dirty="0" spc="-20"/>
              <a:t>бағдарламалық</a:t>
            </a:r>
            <a:r>
              <a:rPr dirty="0" spc="-70"/>
              <a:t> </a:t>
            </a:r>
            <a:r>
              <a:rPr dirty="0" spc="-10"/>
              <a:t>жасақтаманы</a:t>
            </a:r>
          </a:p>
          <a:p>
            <a:pPr marL="3082925">
              <a:lnSpc>
                <a:spcPct val="100000"/>
              </a:lnSpc>
              <a:spcBef>
                <a:spcPts val="530"/>
              </a:spcBef>
            </a:pPr>
            <a:r>
              <a:rPr dirty="0" spc="-10"/>
              <a:t>әзірлеудің</a:t>
            </a:r>
            <a:r>
              <a:rPr dirty="0" spc="-110"/>
              <a:t> </a:t>
            </a:r>
            <a:r>
              <a:rPr dirty="0" spc="-10"/>
              <a:t>болашағы?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6709" y="1825523"/>
            <a:ext cx="10015220" cy="320421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395"/>
              </a:spcBef>
            </a:pPr>
            <a:r>
              <a:rPr dirty="0" baseline="1388" sz="3000" spc="-15">
                <a:latin typeface="Calibri"/>
                <a:cs typeface="Calibri"/>
              </a:rPr>
              <a:t>Платформаларға</a:t>
            </a:r>
            <a:r>
              <a:rPr dirty="0" baseline="1388" sz="3000" spc="-52">
                <a:latin typeface="Calibri"/>
                <a:cs typeface="Calibri"/>
              </a:rPr>
              <a:t> </a:t>
            </a:r>
            <a:r>
              <a:rPr dirty="0" baseline="1388" sz="3000">
                <a:latin typeface="Calibri"/>
                <a:cs typeface="Calibri"/>
              </a:rPr>
              <a:t>сұраныс</a:t>
            </a:r>
            <a:r>
              <a:rPr dirty="0" baseline="1388" sz="3000" spc="40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пандемия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кезінде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no-</a:t>
            </a:r>
            <a:r>
              <a:rPr dirty="0" sz="2000">
                <a:latin typeface="Calibri"/>
                <a:cs typeface="Calibri"/>
              </a:rPr>
              <a:t>code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дамуы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күрт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өсті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ts val="2810"/>
              </a:lnSpc>
            </a:pPr>
            <a:r>
              <a:rPr dirty="0" sz="2000">
                <a:latin typeface="Calibri"/>
                <a:cs typeface="Calibri"/>
              </a:rPr>
              <a:t>кәсіпорындар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өз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қызметін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цифрлық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әлемге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ауыстырды.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Жасанды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интеллект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(AI)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негізіндегі </a:t>
            </a:r>
            <a:r>
              <a:rPr dirty="0" sz="2000">
                <a:latin typeface="Calibri"/>
                <a:cs typeface="Calibri"/>
              </a:rPr>
              <a:t>құралдарды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жаппай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қолданудың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себебі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қосымшаларды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бірнеше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рет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басу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арқылы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жасауға </a:t>
            </a:r>
            <a:r>
              <a:rPr dirty="0" sz="2000">
                <a:latin typeface="Calibri"/>
                <a:cs typeface="Calibri"/>
              </a:rPr>
              <a:t>мүмкіндік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беретін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қарапайым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пайдаланушы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интерфейсінің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болуы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болды.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Сол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кезде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іскери </a:t>
            </a:r>
            <a:r>
              <a:rPr dirty="0" sz="2000">
                <a:latin typeface="Calibri"/>
                <a:cs typeface="Calibri"/>
              </a:rPr>
              <a:t>қосымшаларды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құру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үшін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кодтау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туралы</a:t>
            </a:r>
            <a:r>
              <a:rPr dirty="0" sz="2000" spc="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кең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білімі</a:t>
            </a:r>
            <a:r>
              <a:rPr dirty="0" sz="2000" spc="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бар</a:t>
            </a:r>
            <a:r>
              <a:rPr dirty="0" sz="2000" spc="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әзірлеушілер</a:t>
            </a:r>
            <a:r>
              <a:rPr dirty="0" sz="2000" spc="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тобын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жалдау</a:t>
            </a:r>
            <a:r>
              <a:rPr dirty="0" sz="2000" spc="1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қажет </a:t>
            </a:r>
            <a:r>
              <a:rPr dirty="0" sz="2000" spc="125">
                <a:latin typeface="Calibri"/>
                <a:cs typeface="Calibri"/>
              </a:rPr>
              <a:t>болды.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Деректерді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орталықтандырылған</a:t>
            </a:r>
            <a:r>
              <a:rPr dirty="0" sz="2000" spc="345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сақтау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140">
                <a:latin typeface="Calibri"/>
                <a:cs typeface="Calibri"/>
              </a:rPr>
              <a:t>бизнестің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125">
                <a:latin typeface="Calibri"/>
                <a:cs typeface="Calibri"/>
              </a:rPr>
              <a:t>жұмыс</a:t>
            </a:r>
            <a:r>
              <a:rPr dirty="0" sz="2000" spc="360">
                <a:latin typeface="Calibri"/>
                <a:cs typeface="Calibri"/>
              </a:rPr>
              <a:t> </a:t>
            </a:r>
            <a:r>
              <a:rPr dirty="0" sz="2000" spc="135">
                <a:latin typeface="Calibri"/>
                <a:cs typeface="Calibri"/>
              </a:rPr>
              <a:t>процестерін </a:t>
            </a:r>
            <a:r>
              <a:rPr dirty="0" sz="2000" spc="85">
                <a:latin typeface="Calibri"/>
                <a:cs typeface="Calibri"/>
              </a:rPr>
              <a:t>автоматтандыру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65">
                <a:latin typeface="Calibri"/>
                <a:cs typeface="Calibri"/>
              </a:rPr>
              <a:t>үшін</a:t>
            </a:r>
            <a:r>
              <a:rPr dirty="0" sz="2000" spc="220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күрделі</a:t>
            </a:r>
            <a:r>
              <a:rPr dirty="0" sz="2000" spc="225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процесс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болды.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Бірақ</a:t>
            </a:r>
            <a:r>
              <a:rPr dirty="0" sz="2000" spc="235">
                <a:latin typeface="Calibri"/>
                <a:cs typeface="Calibri"/>
              </a:rPr>
              <a:t> </a:t>
            </a:r>
            <a:r>
              <a:rPr dirty="0" sz="2000" spc="105">
                <a:latin typeface="Calibri"/>
                <a:cs typeface="Calibri"/>
              </a:rPr>
              <a:t>no-</a:t>
            </a:r>
            <a:r>
              <a:rPr dirty="0" sz="2000" spc="70">
                <a:latin typeface="Calibri"/>
                <a:cs typeface="Calibri"/>
              </a:rPr>
              <a:t>code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80">
                <a:latin typeface="Calibri"/>
                <a:cs typeface="Calibri"/>
              </a:rPr>
              <a:t>әзірлеу</a:t>
            </a:r>
            <a:r>
              <a:rPr dirty="0" sz="2000" spc="229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шешімдерінің </a:t>
            </a:r>
            <a:r>
              <a:rPr dirty="0" sz="2000" spc="90">
                <a:latin typeface="Calibri"/>
                <a:cs typeface="Calibri"/>
              </a:rPr>
              <a:t>арқасында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қолданба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95">
                <a:latin typeface="Calibri"/>
                <a:cs typeface="Calibri"/>
              </a:rPr>
              <a:t>жасаушыларға</a:t>
            </a:r>
            <a:r>
              <a:rPr dirty="0" sz="2000" spc="254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уақытты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100">
                <a:latin typeface="Calibri"/>
                <a:cs typeface="Calibri"/>
              </a:rPr>
              <a:t>жоғалтпай</a:t>
            </a:r>
            <a:r>
              <a:rPr dirty="0" sz="2000" spc="250">
                <a:latin typeface="Calibri"/>
                <a:cs typeface="Calibri"/>
              </a:rPr>
              <a:t> </a:t>
            </a:r>
            <a:r>
              <a:rPr dirty="0" sz="2000" spc="75">
                <a:latin typeface="Calibri"/>
                <a:cs typeface="Calibri"/>
              </a:rPr>
              <a:t>және</a:t>
            </a:r>
            <a:r>
              <a:rPr dirty="0" sz="2000" spc="245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бизнес</a:t>
            </a:r>
            <a:r>
              <a:rPr dirty="0" sz="2000" spc="260">
                <a:latin typeface="Calibri"/>
                <a:cs typeface="Calibri"/>
              </a:rPr>
              <a:t> </a:t>
            </a:r>
            <a:r>
              <a:rPr dirty="0" sz="2000" spc="90">
                <a:latin typeface="Calibri"/>
                <a:cs typeface="Calibri"/>
              </a:rPr>
              <a:t>шешімдерін </a:t>
            </a:r>
            <a:r>
              <a:rPr dirty="0" sz="2000">
                <a:latin typeface="Calibri"/>
                <a:cs typeface="Calibri"/>
              </a:rPr>
              <a:t>әзірлеуде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көп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тәжірибені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қажет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етпей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қолданбаларды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жасауға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көмектеседі.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935" y="232512"/>
            <a:ext cx="7808595" cy="952500"/>
          </a:xfrm>
          <a:prstGeom prst="rect"/>
        </p:spPr>
        <p:txBody>
          <a:bodyPr wrap="square" lIns="0" tIns="793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dirty="0" spc="-25"/>
              <a:t>Low-</a:t>
            </a:r>
            <a:r>
              <a:rPr dirty="0"/>
              <a:t>Code</a:t>
            </a:r>
            <a:r>
              <a:rPr dirty="0" spc="-70"/>
              <a:t> </a:t>
            </a:r>
            <a:r>
              <a:rPr dirty="0"/>
              <a:t>және</a:t>
            </a:r>
            <a:r>
              <a:rPr dirty="0" spc="-65"/>
              <a:t> </a:t>
            </a:r>
            <a:r>
              <a:rPr dirty="0" spc="-30"/>
              <a:t>no-</a:t>
            </a:r>
            <a:r>
              <a:rPr dirty="0"/>
              <a:t>code</a:t>
            </a:r>
            <a:r>
              <a:rPr dirty="0" spc="-65"/>
              <a:t> </a:t>
            </a:r>
            <a:r>
              <a:rPr dirty="0" spc="-20"/>
              <a:t>бағдарламалық</a:t>
            </a:r>
            <a:r>
              <a:rPr dirty="0" spc="-70"/>
              <a:t> </a:t>
            </a:r>
            <a:r>
              <a:rPr dirty="0" spc="-10"/>
              <a:t>жасақтаманы</a:t>
            </a:r>
          </a:p>
          <a:p>
            <a:pPr marL="3082925">
              <a:lnSpc>
                <a:spcPct val="100000"/>
              </a:lnSpc>
              <a:spcBef>
                <a:spcPts val="530"/>
              </a:spcBef>
            </a:pPr>
            <a:r>
              <a:rPr dirty="0" spc="-10"/>
              <a:t>әзірлеудің</a:t>
            </a:r>
            <a:r>
              <a:rPr dirty="0" spc="-110"/>
              <a:t> </a:t>
            </a:r>
            <a:r>
              <a:rPr dirty="0" spc="-10"/>
              <a:t>болашағы?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67307" rIns="0" bIns="0" rtlCol="0" vert="horz">
            <a:spAutoFit/>
          </a:bodyPr>
          <a:lstStyle/>
          <a:p>
            <a:pPr algn="just" marL="12700" marR="5080">
              <a:lnSpc>
                <a:spcPct val="116900"/>
              </a:lnSpc>
              <a:spcBef>
                <a:spcPts val="95"/>
              </a:spcBef>
            </a:pPr>
            <a:r>
              <a:rPr dirty="0"/>
              <a:t>Әзірлеу</a:t>
            </a:r>
            <a:r>
              <a:rPr dirty="0" spc="-50"/>
              <a:t> </a:t>
            </a:r>
            <a:r>
              <a:rPr dirty="0" spc="-10"/>
              <a:t>шешімдері</a:t>
            </a:r>
            <a:r>
              <a:rPr dirty="0" spc="-45"/>
              <a:t> </a:t>
            </a:r>
            <a:r>
              <a:rPr dirty="0"/>
              <a:t>—</a:t>
            </a:r>
            <a:r>
              <a:rPr dirty="0" spc="-50"/>
              <a:t> </a:t>
            </a:r>
            <a:r>
              <a:rPr dirty="0"/>
              <a:t>бұл</a:t>
            </a:r>
            <a:r>
              <a:rPr dirty="0" spc="-50"/>
              <a:t> </a:t>
            </a:r>
            <a:r>
              <a:rPr dirty="0"/>
              <a:t>сіздің</a:t>
            </a:r>
            <a:r>
              <a:rPr dirty="0" spc="-55"/>
              <a:t> </a:t>
            </a:r>
            <a:r>
              <a:rPr dirty="0"/>
              <a:t>бизнес</a:t>
            </a:r>
            <a:r>
              <a:rPr dirty="0" spc="-45"/>
              <a:t> </a:t>
            </a:r>
            <a:r>
              <a:rPr dirty="0" spc="-10"/>
              <a:t>қосымшаңызды</a:t>
            </a:r>
            <a:r>
              <a:rPr dirty="0" spc="-50"/>
              <a:t> </a:t>
            </a:r>
            <a:r>
              <a:rPr dirty="0"/>
              <a:t>интерактивті</a:t>
            </a:r>
            <a:r>
              <a:rPr dirty="0" spc="-45"/>
              <a:t> </a:t>
            </a:r>
            <a:r>
              <a:rPr dirty="0"/>
              <a:t>ету</a:t>
            </a:r>
            <a:r>
              <a:rPr dirty="0" spc="-50"/>
              <a:t> </a:t>
            </a:r>
            <a:r>
              <a:rPr dirty="0"/>
              <a:t>және</a:t>
            </a:r>
            <a:r>
              <a:rPr dirty="0" spc="-45"/>
              <a:t> </a:t>
            </a:r>
            <a:r>
              <a:rPr dirty="0"/>
              <a:t>төмен</a:t>
            </a:r>
            <a:r>
              <a:rPr dirty="0" spc="-45"/>
              <a:t> </a:t>
            </a:r>
            <a:r>
              <a:rPr dirty="0" spc="-10"/>
              <a:t>кодты </a:t>
            </a:r>
            <a:r>
              <a:rPr dirty="0" spc="65"/>
              <a:t>немесе</a:t>
            </a:r>
            <a:r>
              <a:rPr dirty="0" spc="195"/>
              <a:t> </a:t>
            </a:r>
            <a:r>
              <a:rPr dirty="0" spc="90"/>
              <a:t>no-</a:t>
            </a:r>
            <a:r>
              <a:rPr dirty="0" spc="60"/>
              <a:t>code</a:t>
            </a:r>
            <a:r>
              <a:rPr dirty="0" spc="195"/>
              <a:t> </a:t>
            </a:r>
            <a:r>
              <a:rPr dirty="0" spc="80"/>
              <a:t>мүмкіндіктерінің</a:t>
            </a:r>
            <a:r>
              <a:rPr dirty="0" spc="195"/>
              <a:t> </a:t>
            </a:r>
            <a:r>
              <a:rPr dirty="0" spc="60"/>
              <a:t>жаңа</a:t>
            </a:r>
            <a:r>
              <a:rPr dirty="0" spc="195"/>
              <a:t> </a:t>
            </a:r>
            <a:r>
              <a:rPr dirty="0" spc="65"/>
              <a:t>саласын</a:t>
            </a:r>
            <a:r>
              <a:rPr dirty="0" spc="195"/>
              <a:t> </a:t>
            </a:r>
            <a:r>
              <a:rPr dirty="0" spc="50"/>
              <a:t>ашу</a:t>
            </a:r>
            <a:r>
              <a:rPr dirty="0" spc="200"/>
              <a:t> </a:t>
            </a:r>
            <a:r>
              <a:rPr dirty="0" spc="55"/>
              <a:t>үшін</a:t>
            </a:r>
            <a:r>
              <a:rPr dirty="0" spc="195"/>
              <a:t> </a:t>
            </a:r>
            <a:r>
              <a:rPr dirty="0" spc="80"/>
              <a:t>технология</a:t>
            </a:r>
            <a:r>
              <a:rPr dirty="0" spc="204"/>
              <a:t> </a:t>
            </a:r>
            <a:r>
              <a:rPr dirty="0" spc="55"/>
              <a:t>мен</a:t>
            </a:r>
            <a:r>
              <a:rPr dirty="0" spc="210"/>
              <a:t> </a:t>
            </a:r>
            <a:r>
              <a:rPr dirty="0" spc="65"/>
              <a:t>қолданба </a:t>
            </a:r>
            <a:r>
              <a:rPr dirty="0"/>
              <a:t>дизайны</a:t>
            </a:r>
            <a:r>
              <a:rPr dirty="0" spc="220"/>
              <a:t> </a:t>
            </a:r>
            <a:r>
              <a:rPr dirty="0"/>
              <a:t>қатар</a:t>
            </a:r>
            <a:r>
              <a:rPr dirty="0" spc="220"/>
              <a:t> </a:t>
            </a:r>
            <a:r>
              <a:rPr dirty="0"/>
              <a:t>жүретін</a:t>
            </a:r>
            <a:r>
              <a:rPr dirty="0" spc="225"/>
              <a:t> </a:t>
            </a:r>
            <a:r>
              <a:rPr dirty="0"/>
              <a:t>жерде.</a:t>
            </a:r>
            <a:r>
              <a:rPr dirty="0" spc="225"/>
              <a:t> </a:t>
            </a:r>
            <a:r>
              <a:rPr dirty="0"/>
              <a:t>Әлем</a:t>
            </a:r>
            <a:r>
              <a:rPr dirty="0" spc="225"/>
              <a:t> </a:t>
            </a:r>
            <a:r>
              <a:rPr dirty="0"/>
              <a:t>low-code</a:t>
            </a:r>
            <a:r>
              <a:rPr dirty="0" spc="229"/>
              <a:t> </a:t>
            </a:r>
            <a:r>
              <a:rPr dirty="0"/>
              <a:t>дәуірін,</a:t>
            </a:r>
            <a:r>
              <a:rPr dirty="0" spc="225"/>
              <a:t> </a:t>
            </a:r>
            <a:r>
              <a:rPr dirty="0"/>
              <a:t>жаңа</a:t>
            </a:r>
            <a:r>
              <a:rPr dirty="0" spc="225"/>
              <a:t> </a:t>
            </a:r>
            <a:r>
              <a:rPr dirty="0"/>
              <a:t>бастаманы</a:t>
            </a:r>
            <a:r>
              <a:rPr dirty="0" spc="220"/>
              <a:t> </a:t>
            </a:r>
            <a:r>
              <a:rPr dirty="0"/>
              <a:t>тез</a:t>
            </a:r>
            <a:r>
              <a:rPr dirty="0" spc="229"/>
              <a:t> </a:t>
            </a:r>
            <a:r>
              <a:rPr dirty="0" spc="-10"/>
              <a:t>қабылдайды </a:t>
            </a:r>
            <a:r>
              <a:rPr dirty="0"/>
              <a:t>және</a:t>
            </a:r>
            <a:r>
              <a:rPr dirty="0" spc="155"/>
              <a:t> </a:t>
            </a:r>
            <a:r>
              <a:rPr dirty="0"/>
              <a:t>көп</a:t>
            </a:r>
            <a:r>
              <a:rPr dirty="0" spc="155"/>
              <a:t> </a:t>
            </a:r>
            <a:r>
              <a:rPr dirty="0"/>
              <a:t>ұзамай</a:t>
            </a:r>
            <a:r>
              <a:rPr dirty="0" spc="150"/>
              <a:t> </a:t>
            </a:r>
            <a:r>
              <a:rPr dirty="0"/>
              <a:t>дәстүрлі</a:t>
            </a:r>
            <a:r>
              <a:rPr dirty="0" spc="160"/>
              <a:t> </a:t>
            </a:r>
            <a:r>
              <a:rPr dirty="0"/>
              <a:t>даму</a:t>
            </a:r>
            <a:r>
              <a:rPr dirty="0" spc="160"/>
              <a:t> </a:t>
            </a:r>
            <a:r>
              <a:rPr dirty="0"/>
              <a:t>тарихтың</a:t>
            </a:r>
            <a:r>
              <a:rPr dirty="0" spc="155"/>
              <a:t> </a:t>
            </a:r>
            <a:r>
              <a:rPr dirty="0"/>
              <a:t>бір</a:t>
            </a:r>
            <a:r>
              <a:rPr dirty="0" spc="150"/>
              <a:t> </a:t>
            </a:r>
            <a:r>
              <a:rPr dirty="0"/>
              <a:t>бөлігіне</a:t>
            </a:r>
            <a:r>
              <a:rPr dirty="0" spc="160"/>
              <a:t> </a:t>
            </a:r>
            <a:r>
              <a:rPr dirty="0"/>
              <a:t>айналатын</a:t>
            </a:r>
            <a:r>
              <a:rPr dirty="0" spc="160"/>
              <a:t> </a:t>
            </a:r>
            <a:r>
              <a:rPr dirty="0"/>
              <a:t>кезең</a:t>
            </a:r>
            <a:r>
              <a:rPr dirty="0" spc="150"/>
              <a:t> </a:t>
            </a:r>
            <a:r>
              <a:rPr dirty="0"/>
              <a:t>келеді.</a:t>
            </a:r>
            <a:r>
              <a:rPr dirty="0" spc="160"/>
              <a:t> </a:t>
            </a:r>
            <a:r>
              <a:rPr dirty="0"/>
              <a:t>Low-</a:t>
            </a:r>
            <a:r>
              <a:rPr dirty="0" spc="-10"/>
              <a:t>code/ no-</a:t>
            </a:r>
            <a:r>
              <a:rPr dirty="0"/>
              <a:t>code</a:t>
            </a:r>
            <a:r>
              <a:rPr dirty="0" spc="-50"/>
              <a:t> </a:t>
            </a:r>
            <a:r>
              <a:rPr dirty="0" spc="-10"/>
              <a:t>құралдарының</a:t>
            </a:r>
            <a:r>
              <a:rPr dirty="0" spc="-50"/>
              <a:t> </a:t>
            </a:r>
            <a:r>
              <a:rPr dirty="0"/>
              <a:t>пайда</a:t>
            </a:r>
            <a:r>
              <a:rPr dirty="0" spc="-45"/>
              <a:t> </a:t>
            </a:r>
            <a:r>
              <a:rPr dirty="0"/>
              <a:t>болуымен</a:t>
            </a:r>
            <a:r>
              <a:rPr dirty="0" spc="-45"/>
              <a:t> </a:t>
            </a:r>
            <a:r>
              <a:rPr dirty="0" spc="-10"/>
              <a:t>қосымшаларды</a:t>
            </a:r>
            <a:r>
              <a:rPr dirty="0" spc="-50"/>
              <a:t> </a:t>
            </a:r>
            <a:r>
              <a:rPr dirty="0"/>
              <a:t>әзірлеу</a:t>
            </a:r>
            <a:r>
              <a:rPr dirty="0" spc="-50"/>
              <a:t> </a:t>
            </a:r>
            <a:r>
              <a:rPr dirty="0"/>
              <a:t>күрт</a:t>
            </a:r>
            <a:r>
              <a:rPr dirty="0" spc="-45"/>
              <a:t> </a:t>
            </a:r>
            <a:r>
              <a:rPr dirty="0"/>
              <a:t>басқа</a:t>
            </a:r>
            <a:r>
              <a:rPr dirty="0" spc="-45"/>
              <a:t> </a:t>
            </a:r>
            <a:r>
              <a:rPr dirty="0"/>
              <a:t>дәуірге</a:t>
            </a:r>
            <a:r>
              <a:rPr dirty="0" spc="-45"/>
              <a:t> </a:t>
            </a:r>
            <a:r>
              <a:rPr dirty="0" spc="-10"/>
              <a:t>өтті.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981710">
              <a:lnSpc>
                <a:spcPct val="100000"/>
              </a:lnSpc>
              <a:spcBef>
                <a:spcPts val="105"/>
              </a:spcBef>
            </a:pPr>
            <a:r>
              <a:rPr dirty="0"/>
              <a:t>Неліктен</a:t>
            </a:r>
            <a:r>
              <a:rPr dirty="0" spc="-105"/>
              <a:t> </a:t>
            </a:r>
            <a:r>
              <a:rPr dirty="0" spc="-30"/>
              <a:t>no-</a:t>
            </a:r>
            <a:r>
              <a:rPr dirty="0"/>
              <a:t>Code</a:t>
            </a:r>
            <a:r>
              <a:rPr dirty="0" spc="-105"/>
              <a:t> </a:t>
            </a:r>
            <a:r>
              <a:rPr dirty="0"/>
              <a:t>немесе</a:t>
            </a:r>
            <a:r>
              <a:rPr dirty="0" spc="-105"/>
              <a:t> </a:t>
            </a:r>
            <a:r>
              <a:rPr dirty="0" spc="-25"/>
              <a:t>Low-</a:t>
            </a:r>
            <a:r>
              <a:rPr dirty="0"/>
              <a:t>code</a:t>
            </a:r>
            <a:r>
              <a:rPr dirty="0" spc="-100"/>
              <a:t> </a:t>
            </a:r>
            <a:r>
              <a:rPr dirty="0" spc="-10"/>
              <a:t>әзірлеуді</a:t>
            </a:r>
            <a:r>
              <a:rPr dirty="0" spc="-105"/>
              <a:t> </a:t>
            </a:r>
            <a:r>
              <a:rPr dirty="0" spc="-10"/>
              <a:t>пайдалану</a:t>
            </a:r>
            <a:r>
              <a:rPr dirty="0" spc="-105"/>
              <a:t> </a:t>
            </a:r>
            <a:r>
              <a:rPr dirty="0" spc="-10"/>
              <a:t>керек?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9244" y="1121663"/>
            <a:ext cx="5277611" cy="4934712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3834" y="1064259"/>
            <a:ext cx="4152265" cy="4780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Gartner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зерттеуіне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сәйкес,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2025 </a:t>
            </a:r>
            <a:r>
              <a:rPr dirty="0" sz="2400">
                <a:latin typeface="Calibri"/>
                <a:cs typeface="Calibri"/>
              </a:rPr>
              <a:t>жылға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қарай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қосымшаларды </a:t>
            </a:r>
            <a:r>
              <a:rPr dirty="0" sz="2400">
                <a:latin typeface="Calibri"/>
                <a:cs typeface="Calibri"/>
              </a:rPr>
              <a:t>әзірлеудің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65%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ы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low-</a:t>
            </a:r>
            <a:r>
              <a:rPr dirty="0" sz="2400" spc="-20">
                <a:latin typeface="Calibri"/>
                <a:cs typeface="Calibri"/>
              </a:rPr>
              <a:t>code </a:t>
            </a:r>
            <a:r>
              <a:rPr dirty="0" sz="2400" spc="-10">
                <a:latin typeface="Calibri"/>
                <a:cs typeface="Calibri"/>
              </a:rPr>
              <a:t>платформалар.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Сонымен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қатар, </a:t>
            </a:r>
            <a:r>
              <a:rPr dirty="0" sz="2400">
                <a:latin typeface="Calibri"/>
                <a:cs typeface="Calibri"/>
              </a:rPr>
              <a:t>"азаматтық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әзірлеушілер" тұжырымдамасын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ілгерілету </a:t>
            </a:r>
            <a:r>
              <a:rPr dirty="0" sz="2400">
                <a:latin typeface="Calibri"/>
                <a:cs typeface="Calibri"/>
              </a:rPr>
              <a:t>идеясы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бұл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технологияны </a:t>
            </a:r>
            <a:r>
              <a:rPr dirty="0" sz="2400">
                <a:latin typeface="Calibri"/>
                <a:cs typeface="Calibri"/>
              </a:rPr>
              <a:t>танымал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етті.</a:t>
            </a:r>
            <a:endParaRPr sz="2400">
              <a:latin typeface="Calibri"/>
              <a:cs typeface="Calibri"/>
            </a:endParaRPr>
          </a:p>
          <a:p>
            <a:pPr marL="12700" marR="316865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Интерактивті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қосымшаларды </a:t>
            </a:r>
            <a:r>
              <a:rPr dirty="0" sz="2400">
                <a:latin typeface="Calibri"/>
                <a:cs typeface="Calibri"/>
              </a:rPr>
              <a:t>құру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үшін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арзан/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кодты </a:t>
            </a:r>
            <a:r>
              <a:rPr dirty="0" sz="2400" spc="-10">
                <a:latin typeface="Calibri"/>
                <a:cs typeface="Calibri"/>
              </a:rPr>
              <a:t>қосымшаларды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әзірлеуді </a:t>
            </a:r>
            <a:r>
              <a:rPr dirty="0" sz="2400">
                <a:latin typeface="Calibri"/>
                <a:cs typeface="Calibri"/>
              </a:rPr>
              <a:t>қабылдаудың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бірнеше </a:t>
            </a:r>
            <a:r>
              <a:rPr dirty="0" sz="2400">
                <a:latin typeface="Calibri"/>
                <a:cs typeface="Calibri"/>
              </a:rPr>
              <a:t>себептері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бар.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10692130" cy="7561580"/>
          </a:xfrm>
          <a:custGeom>
            <a:avLst/>
            <a:gdLst/>
            <a:ahLst/>
            <a:cxnLst/>
            <a:rect l="l" t="t" r="r" b="b"/>
            <a:pathLst>
              <a:path w="10692130" h="7561580">
                <a:moveTo>
                  <a:pt x="0" y="0"/>
                </a:moveTo>
                <a:lnTo>
                  <a:pt x="10691876" y="0"/>
                </a:lnTo>
                <a:lnTo>
                  <a:pt x="10691876" y="7561326"/>
                </a:lnTo>
                <a:lnTo>
                  <a:pt x="0" y="75613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2025-10-10T08:14:34Z</dcterms:created>
  <dcterms:modified xsi:type="dcterms:W3CDTF">2025-10-10T08:14:34Z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2025-10-08T00:00:00Z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D:20251008185555+05'00'</vt:lpwstr>
  </property>
</Properties>
</file>